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BC5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0" d="100"/>
          <a:sy n="110" d="100"/>
        </p:scale>
        <p:origin x="-594" y="-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A64AD-D298-480E-A5C7-0C6696C54D38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8C10-79C6-48B3-8994-98215E244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2428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A64AD-D298-480E-A5C7-0C6696C54D38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8C10-79C6-48B3-8994-98215E244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3302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A64AD-D298-480E-A5C7-0C6696C54D38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8C10-79C6-48B3-8994-98215E244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3372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A64AD-D298-480E-A5C7-0C6696C54D38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8C10-79C6-48B3-8994-98215E244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7192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A64AD-D298-480E-A5C7-0C6696C54D38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8C10-79C6-48B3-8994-98215E244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8394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A64AD-D298-480E-A5C7-0C6696C54D38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8C10-79C6-48B3-8994-98215E244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673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A64AD-D298-480E-A5C7-0C6696C54D38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8C10-79C6-48B3-8994-98215E244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3602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A64AD-D298-480E-A5C7-0C6696C54D38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8C10-79C6-48B3-8994-98215E244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568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A64AD-D298-480E-A5C7-0C6696C54D38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8C10-79C6-48B3-8994-98215E244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0306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A64AD-D298-480E-A5C7-0C6696C54D38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8C10-79C6-48B3-8994-98215E244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5542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A64AD-D298-480E-A5C7-0C6696C54D38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8C10-79C6-48B3-8994-98215E244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2145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A64AD-D298-480E-A5C7-0C6696C54D38}" type="datetimeFigureOut">
              <a:rPr kumimoji="1" lang="ja-JP" altLang="en-US" smtClean="0"/>
              <a:t>2021/1/14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E8C10-79C6-48B3-8994-98215E244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20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40146" y="184727"/>
            <a:ext cx="1200521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試料の</a:t>
            </a:r>
            <a:r>
              <a:rPr lang="ja-JP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命名法の例</a:t>
            </a:r>
            <a:endParaRPr lang="en-US" altLang="ja-JP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命名規則：号機名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場所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英数字２文字程度で定義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)-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代表試料番号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枝番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分析種別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分析加工により生じた枝番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採取年</a:t>
            </a:r>
            <a:r>
              <a:rPr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r>
              <a:rPr kumimoji="1"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　　　　　　　　　　　　　　　　　　　　　　　　　　　　　　　　　　　　</a:t>
            </a:r>
            <a:r>
              <a:rPr lang="en-US" altLang="ja-JP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ja-JP" alt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：採取年は補助番号とする。</a:t>
            </a:r>
            <a:endParaRPr kumimoji="1" lang="ja-JP" alt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240146" y="1385056"/>
            <a:ext cx="5948218" cy="2503772"/>
          </a:xfrm>
          <a:prstGeom prst="roundRect">
            <a:avLst>
              <a:gd name="adj" fmla="val 9996"/>
            </a:avLst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041" y="1906449"/>
            <a:ext cx="2045996" cy="1469232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2133054" y="1253301"/>
            <a:ext cx="1980029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福島第一原子力発電所</a:t>
            </a:r>
            <a:endParaRPr kumimoji="1" lang="ja-JP" alt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右矢印 7"/>
          <p:cNvSpPr/>
          <p:nvPr/>
        </p:nvSpPr>
        <p:spPr>
          <a:xfrm>
            <a:off x="2734185" y="2498272"/>
            <a:ext cx="388883" cy="262759"/>
          </a:xfrm>
          <a:prstGeom prst="right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214821" y="3403530"/>
            <a:ext cx="707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2-PF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69673" y="1629450"/>
            <a:ext cx="15007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ja-JP" alt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号機ペデスタル床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5870" y="2233254"/>
            <a:ext cx="933450" cy="792793"/>
          </a:xfrm>
          <a:prstGeom prst="rect">
            <a:avLst/>
          </a:prstGeom>
        </p:spPr>
      </p:pic>
      <p:sp>
        <p:nvSpPr>
          <p:cNvPr id="13" name="テキスト ボックス 12"/>
          <p:cNvSpPr txBox="1"/>
          <p:nvPr/>
        </p:nvSpPr>
        <p:spPr>
          <a:xfrm>
            <a:off x="2734185" y="1626158"/>
            <a:ext cx="15696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岩程度の試料を採取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232203" y="3356144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2-PF-1</a:t>
            </a:r>
          </a:p>
        </p:txBody>
      </p:sp>
      <p:sp>
        <p:nvSpPr>
          <p:cNvPr id="15" name="右矢印 14"/>
          <p:cNvSpPr/>
          <p:nvPr/>
        </p:nvSpPr>
        <p:spPr>
          <a:xfrm>
            <a:off x="4369592" y="2498272"/>
            <a:ext cx="388883" cy="262759"/>
          </a:xfrm>
          <a:prstGeom prst="right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 rotWithShape="1">
          <a:blip r:embed="rId3"/>
          <a:srcRect b="47808"/>
          <a:stretch/>
        </p:blipFill>
        <p:spPr>
          <a:xfrm>
            <a:off x="4870782" y="2026368"/>
            <a:ext cx="933450" cy="413772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 rotWithShape="1">
          <a:blip r:embed="rId3"/>
          <a:srcRect t="51886"/>
          <a:stretch/>
        </p:blipFill>
        <p:spPr>
          <a:xfrm>
            <a:off x="4870782" y="2809849"/>
            <a:ext cx="933450" cy="381446"/>
          </a:xfrm>
          <a:prstGeom prst="rect">
            <a:avLst/>
          </a:prstGeom>
        </p:spPr>
      </p:pic>
      <p:sp>
        <p:nvSpPr>
          <p:cNvPr id="18" name="テキスト ボックス 17"/>
          <p:cNvSpPr txBox="1"/>
          <p:nvPr/>
        </p:nvSpPr>
        <p:spPr>
          <a:xfrm>
            <a:off x="4846725" y="2419568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2-PF-1-1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463096" y="1624772"/>
            <a:ext cx="17235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輸送の関係で試料加工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楕円 19"/>
          <p:cNvSpPr/>
          <p:nvPr/>
        </p:nvSpPr>
        <p:spPr>
          <a:xfrm>
            <a:off x="3219383" y="3356144"/>
            <a:ext cx="866423" cy="369332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楕円 20"/>
          <p:cNvSpPr/>
          <p:nvPr/>
        </p:nvSpPr>
        <p:spPr>
          <a:xfrm>
            <a:off x="4828533" y="3346860"/>
            <a:ext cx="1131556" cy="378615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コネクタ 22"/>
          <p:cNvCxnSpPr/>
          <p:nvPr/>
        </p:nvCxnSpPr>
        <p:spPr>
          <a:xfrm flipV="1">
            <a:off x="4059515" y="2892786"/>
            <a:ext cx="3103524" cy="57367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V="1">
            <a:off x="5887322" y="2931005"/>
            <a:ext cx="1368663" cy="510906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8003172" y="1506217"/>
            <a:ext cx="404168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この試料番号に採取年を加えた名前を</a:t>
            </a:r>
            <a:r>
              <a:rPr kumimoji="1" lang="en-US" altLang="ja-JP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debrisWiki</a:t>
            </a:r>
            <a:r>
              <a:rPr kumimoji="1" lang="ja-JP" alt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分析データのページの</a:t>
            </a:r>
            <a:r>
              <a:rPr kumimoji="1" lang="en-US" altLang="ja-JP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debrisWiki</a:t>
            </a:r>
            <a:r>
              <a:rPr kumimoji="1" lang="ja-JP" alt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試料番号の列に登録する試料番号とする。</a:t>
            </a:r>
            <a:endParaRPr kumimoji="1" lang="en-US" altLang="ja-JP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ja-JP" alt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命名例：</a:t>
            </a:r>
            <a:r>
              <a:rPr lang="en-US" altLang="ja-JP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2-PF-1-2-2020</a:t>
            </a:r>
          </a:p>
          <a:p>
            <a:endParaRPr lang="en-US" altLang="ja-JP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ja-JP" alt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「輸送の関係で試料加工」が無かった場合は、</a:t>
            </a:r>
            <a:r>
              <a:rPr lang="en-US" altLang="ja-JP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2-PF-1-2020</a:t>
            </a:r>
            <a:r>
              <a:rPr lang="ja-JP" alt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となる。</a:t>
            </a:r>
            <a:endParaRPr lang="en-US" altLang="ja-JP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846725" y="3336460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2-PF-1-2</a:t>
            </a:r>
          </a:p>
        </p:txBody>
      </p:sp>
      <p:sp>
        <p:nvSpPr>
          <p:cNvPr id="32" name="角丸四角形 31"/>
          <p:cNvSpPr/>
          <p:nvPr/>
        </p:nvSpPr>
        <p:spPr>
          <a:xfrm>
            <a:off x="258093" y="4188833"/>
            <a:ext cx="7833083" cy="2503772"/>
          </a:xfrm>
          <a:prstGeom prst="roundRect">
            <a:avLst>
              <a:gd name="adj" fmla="val 9996"/>
            </a:avLst>
          </a:prstGeom>
          <a:noFill/>
          <a:ln w="19050"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554928" y="4055823"/>
            <a:ext cx="1261884" cy="307777"/>
          </a:xfrm>
          <a:prstGeom prst="rect">
            <a:avLst/>
          </a:prstGeom>
          <a:solidFill>
            <a:srgbClr val="008080"/>
          </a:solidFill>
        </p:spPr>
        <p:txBody>
          <a:bodyPr wrap="none" rtlCol="0">
            <a:spAutoFit/>
          </a:bodyPr>
          <a:lstStyle/>
          <a:p>
            <a:r>
              <a:rPr lang="ja-JP" alt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分析機関　</a:t>
            </a:r>
            <a:endParaRPr kumimoji="1" lang="ja-JP" alt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2" name="図 41"/>
          <p:cNvPicPr>
            <a:picLocks noChangeAspect="1"/>
          </p:cNvPicPr>
          <p:nvPr/>
        </p:nvPicPr>
        <p:blipFill rotWithShape="1">
          <a:blip r:embed="rId4"/>
          <a:srcRect b="47808"/>
          <a:stretch/>
        </p:blipFill>
        <p:spPr>
          <a:xfrm>
            <a:off x="516441" y="4868728"/>
            <a:ext cx="933450" cy="413772"/>
          </a:xfrm>
          <a:prstGeom prst="rect">
            <a:avLst/>
          </a:prstGeom>
        </p:spPr>
      </p:pic>
      <p:pic>
        <p:nvPicPr>
          <p:cNvPr id="43" name="図 42"/>
          <p:cNvPicPr>
            <a:picLocks noChangeAspect="1"/>
          </p:cNvPicPr>
          <p:nvPr/>
        </p:nvPicPr>
        <p:blipFill rotWithShape="1">
          <a:blip r:embed="rId3"/>
          <a:srcRect t="51886"/>
          <a:stretch/>
        </p:blipFill>
        <p:spPr>
          <a:xfrm>
            <a:off x="516441" y="5701959"/>
            <a:ext cx="933450" cy="381446"/>
          </a:xfrm>
          <a:prstGeom prst="rect">
            <a:avLst/>
          </a:prstGeom>
        </p:spPr>
      </p:pic>
      <p:sp>
        <p:nvSpPr>
          <p:cNvPr id="44" name="テキスト ボックス 43"/>
          <p:cNvSpPr txBox="1"/>
          <p:nvPr/>
        </p:nvSpPr>
        <p:spPr>
          <a:xfrm>
            <a:off x="492384" y="5284699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2-PF-1-1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492384" y="6140237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2-PF-1-2</a:t>
            </a:r>
          </a:p>
        </p:txBody>
      </p:sp>
      <p:pic>
        <p:nvPicPr>
          <p:cNvPr id="29" name="図 28"/>
          <p:cNvPicPr>
            <a:picLocks noChangeAspect="1"/>
          </p:cNvPicPr>
          <p:nvPr/>
        </p:nvPicPr>
        <p:blipFill rotWithShape="1">
          <a:blip r:embed="rId4"/>
          <a:srcRect r="51493" b="47808"/>
          <a:stretch/>
        </p:blipFill>
        <p:spPr>
          <a:xfrm>
            <a:off x="2205638" y="4465024"/>
            <a:ext cx="452784" cy="413772"/>
          </a:xfrm>
          <a:prstGeom prst="rect">
            <a:avLst/>
          </a:prstGeom>
        </p:spPr>
      </p:pic>
      <p:pic>
        <p:nvPicPr>
          <p:cNvPr id="33" name="図 32"/>
          <p:cNvPicPr>
            <a:picLocks noChangeAspect="1"/>
          </p:cNvPicPr>
          <p:nvPr/>
        </p:nvPicPr>
        <p:blipFill rotWithShape="1">
          <a:blip r:embed="rId4"/>
          <a:srcRect l="48437" b="47808"/>
          <a:stretch/>
        </p:blipFill>
        <p:spPr>
          <a:xfrm>
            <a:off x="2302381" y="5025423"/>
            <a:ext cx="481311" cy="413772"/>
          </a:xfrm>
          <a:prstGeom prst="rect">
            <a:avLst/>
          </a:prstGeom>
        </p:spPr>
      </p:pic>
      <p:pic>
        <p:nvPicPr>
          <p:cNvPr id="35" name="図 34"/>
          <p:cNvPicPr>
            <a:picLocks noChangeAspect="1"/>
          </p:cNvPicPr>
          <p:nvPr/>
        </p:nvPicPr>
        <p:blipFill rotWithShape="1">
          <a:blip r:embed="rId3"/>
          <a:srcRect t="51886" r="52325"/>
          <a:stretch/>
        </p:blipFill>
        <p:spPr>
          <a:xfrm>
            <a:off x="2209518" y="6128123"/>
            <a:ext cx="445023" cy="381446"/>
          </a:xfrm>
          <a:prstGeom prst="rect">
            <a:avLst/>
          </a:prstGeom>
        </p:spPr>
      </p:pic>
      <p:pic>
        <p:nvPicPr>
          <p:cNvPr id="36" name="図 35"/>
          <p:cNvPicPr>
            <a:picLocks noChangeAspect="1"/>
          </p:cNvPicPr>
          <p:nvPr/>
        </p:nvPicPr>
        <p:blipFill rotWithShape="1">
          <a:blip r:embed="rId3"/>
          <a:srcRect l="50226" t="51886"/>
          <a:stretch/>
        </p:blipFill>
        <p:spPr>
          <a:xfrm>
            <a:off x="2270405" y="5628226"/>
            <a:ext cx="464622" cy="381446"/>
          </a:xfrm>
          <a:prstGeom prst="rect">
            <a:avLst/>
          </a:prstGeom>
        </p:spPr>
      </p:pic>
      <p:cxnSp>
        <p:nvCxnSpPr>
          <p:cNvPr id="3" name="直線矢印コネクタ 2"/>
          <p:cNvCxnSpPr>
            <a:endCxn id="29" idx="1"/>
          </p:cNvCxnSpPr>
          <p:nvPr/>
        </p:nvCxnSpPr>
        <p:spPr>
          <a:xfrm flipV="1">
            <a:off x="1493560" y="4671910"/>
            <a:ext cx="712078" cy="472831"/>
          </a:xfrm>
          <a:prstGeom prst="straightConnector1">
            <a:avLst/>
          </a:prstGeom>
          <a:ln w="12700">
            <a:solidFill>
              <a:srgbClr val="00808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/>
          <p:nvPr/>
        </p:nvCxnSpPr>
        <p:spPr>
          <a:xfrm>
            <a:off x="1500188" y="5137150"/>
            <a:ext cx="705450" cy="147550"/>
          </a:xfrm>
          <a:prstGeom prst="straightConnector1">
            <a:avLst/>
          </a:prstGeom>
          <a:ln w="12700">
            <a:solidFill>
              <a:srgbClr val="00808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 flipV="1">
            <a:off x="1587556" y="5770906"/>
            <a:ext cx="637933" cy="40339"/>
          </a:xfrm>
          <a:prstGeom prst="straightConnector1">
            <a:avLst/>
          </a:prstGeom>
          <a:ln w="12700">
            <a:solidFill>
              <a:srgbClr val="00808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>
            <a:endCxn id="35" idx="1"/>
          </p:cNvCxnSpPr>
          <p:nvPr/>
        </p:nvCxnSpPr>
        <p:spPr>
          <a:xfrm>
            <a:off x="1587556" y="5811245"/>
            <a:ext cx="621962" cy="507601"/>
          </a:xfrm>
          <a:prstGeom prst="straightConnector1">
            <a:avLst/>
          </a:prstGeom>
          <a:ln w="12700">
            <a:solidFill>
              <a:srgbClr val="00808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/>
          <p:cNvSpPr txBox="1"/>
          <p:nvPr/>
        </p:nvSpPr>
        <p:spPr>
          <a:xfrm>
            <a:off x="2205638" y="4861075"/>
            <a:ext cx="540533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2-PF-1-1</a:t>
            </a:r>
            <a:r>
              <a:rPr lang="en-US" altLang="ja-JP" sz="6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altLang="ja-JP" sz="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2232449" y="5414824"/>
            <a:ext cx="540533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2-PF-1-1B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241085" y="5884232"/>
            <a:ext cx="540533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2-PF-1-2A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2225489" y="6499061"/>
            <a:ext cx="540533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2-PF-1-2B</a:t>
            </a: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5228562" y="4448290"/>
            <a:ext cx="6335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altLang="ja-JP" sz="1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S)</a:t>
            </a:r>
          </a:p>
        </p:txBody>
      </p:sp>
      <p:cxnSp>
        <p:nvCxnSpPr>
          <p:cNvPr id="41" name="直線コネクタ 40"/>
          <p:cNvCxnSpPr/>
          <p:nvPr/>
        </p:nvCxnSpPr>
        <p:spPr>
          <a:xfrm>
            <a:off x="4847945" y="4598407"/>
            <a:ext cx="0" cy="1950701"/>
          </a:xfrm>
          <a:prstGeom prst="line">
            <a:avLst/>
          </a:prstGeom>
          <a:ln>
            <a:solidFill>
              <a:srgbClr val="00808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/>
          <p:cNvSpPr txBox="1"/>
          <p:nvPr/>
        </p:nvSpPr>
        <p:spPr>
          <a:xfrm>
            <a:off x="4583508" y="4334365"/>
            <a:ext cx="5613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【IP】</a:t>
            </a: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6029433" y="4463166"/>
            <a:ext cx="6206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TEM(T)</a:t>
            </a:r>
          </a:p>
        </p:txBody>
      </p:sp>
      <p:cxnSp>
        <p:nvCxnSpPr>
          <p:cNvPr id="55" name="直線矢印コネクタ 54"/>
          <p:cNvCxnSpPr/>
          <p:nvPr/>
        </p:nvCxnSpPr>
        <p:spPr>
          <a:xfrm>
            <a:off x="2825786" y="4709387"/>
            <a:ext cx="2520523" cy="117953"/>
          </a:xfrm>
          <a:prstGeom prst="straightConnector1">
            <a:avLst/>
          </a:prstGeom>
          <a:ln w="12700">
            <a:solidFill>
              <a:srgbClr val="00808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8" name="図 57"/>
          <p:cNvPicPr>
            <a:picLocks noChangeAspect="1"/>
          </p:cNvPicPr>
          <p:nvPr/>
        </p:nvPicPr>
        <p:blipFill rotWithShape="1">
          <a:blip r:embed="rId4"/>
          <a:srcRect l="19666" r="66200" b="73819"/>
          <a:stretch/>
        </p:blipFill>
        <p:spPr>
          <a:xfrm>
            <a:off x="5434538" y="4710140"/>
            <a:ext cx="131928" cy="207562"/>
          </a:xfrm>
          <a:prstGeom prst="rect">
            <a:avLst/>
          </a:prstGeom>
        </p:spPr>
      </p:pic>
      <p:sp>
        <p:nvSpPr>
          <p:cNvPr id="59" name="テキスト ボックス 58"/>
          <p:cNvSpPr txBox="1"/>
          <p:nvPr/>
        </p:nvSpPr>
        <p:spPr>
          <a:xfrm>
            <a:off x="5233226" y="4917432"/>
            <a:ext cx="66075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2-PF-1-1A-S1</a:t>
            </a:r>
          </a:p>
        </p:txBody>
      </p:sp>
      <p:cxnSp>
        <p:nvCxnSpPr>
          <p:cNvPr id="60" name="直線矢印コネクタ 59"/>
          <p:cNvCxnSpPr/>
          <p:nvPr/>
        </p:nvCxnSpPr>
        <p:spPr>
          <a:xfrm>
            <a:off x="5373454" y="5643339"/>
            <a:ext cx="747309" cy="21811"/>
          </a:xfrm>
          <a:prstGeom prst="straightConnector1">
            <a:avLst/>
          </a:prstGeom>
          <a:ln w="12700">
            <a:solidFill>
              <a:srgbClr val="00808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3" name="図 62"/>
          <p:cNvPicPr>
            <a:picLocks noChangeAspect="1"/>
          </p:cNvPicPr>
          <p:nvPr/>
        </p:nvPicPr>
        <p:blipFill rotWithShape="1">
          <a:blip r:embed="rId4"/>
          <a:srcRect l="29168" t="28236" r="51493" b="47807"/>
          <a:stretch/>
        </p:blipFill>
        <p:spPr>
          <a:xfrm>
            <a:off x="5440750" y="5157613"/>
            <a:ext cx="180515" cy="189915"/>
          </a:xfrm>
          <a:prstGeom prst="rect">
            <a:avLst/>
          </a:prstGeom>
        </p:spPr>
      </p:pic>
      <p:sp>
        <p:nvSpPr>
          <p:cNvPr id="64" name="テキスト ボックス 63"/>
          <p:cNvSpPr txBox="1"/>
          <p:nvPr/>
        </p:nvSpPr>
        <p:spPr>
          <a:xfrm>
            <a:off x="5234278" y="5335190"/>
            <a:ext cx="66075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2-PF-1-1A-S2</a:t>
            </a: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6875183" y="6201792"/>
            <a:ext cx="100540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放射線分析</a:t>
            </a:r>
            <a:r>
              <a:rPr lang="en-US" altLang="ja-JP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(R)</a:t>
            </a:r>
          </a:p>
        </p:txBody>
      </p:sp>
      <p:pic>
        <p:nvPicPr>
          <p:cNvPr id="67" name="図 66"/>
          <p:cNvPicPr>
            <a:picLocks noChangeAspect="1"/>
          </p:cNvPicPr>
          <p:nvPr/>
        </p:nvPicPr>
        <p:blipFill rotWithShape="1">
          <a:blip r:embed="rId4"/>
          <a:srcRect l="19666" t="6312" r="71495" b="78681"/>
          <a:stretch/>
        </p:blipFill>
        <p:spPr>
          <a:xfrm>
            <a:off x="6257272" y="4756778"/>
            <a:ext cx="82502" cy="118971"/>
          </a:xfrm>
          <a:prstGeom prst="rect">
            <a:avLst/>
          </a:prstGeom>
        </p:spPr>
      </p:pic>
      <p:cxnSp>
        <p:nvCxnSpPr>
          <p:cNvPr id="68" name="直線矢印コネクタ 67"/>
          <p:cNvCxnSpPr/>
          <p:nvPr/>
        </p:nvCxnSpPr>
        <p:spPr>
          <a:xfrm>
            <a:off x="5654695" y="4813921"/>
            <a:ext cx="478577" cy="0"/>
          </a:xfrm>
          <a:prstGeom prst="straightConnector1">
            <a:avLst/>
          </a:prstGeom>
          <a:ln w="12700">
            <a:solidFill>
              <a:srgbClr val="00808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テキスト ボックス 69"/>
          <p:cNvSpPr txBox="1"/>
          <p:nvPr/>
        </p:nvSpPr>
        <p:spPr>
          <a:xfrm>
            <a:off x="5960473" y="4914470"/>
            <a:ext cx="75052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2-PF-1-1A-S1T1</a:t>
            </a:r>
          </a:p>
        </p:txBody>
      </p:sp>
      <p:cxnSp>
        <p:nvCxnSpPr>
          <p:cNvPr id="72" name="直線矢印コネクタ 71"/>
          <p:cNvCxnSpPr/>
          <p:nvPr/>
        </p:nvCxnSpPr>
        <p:spPr>
          <a:xfrm>
            <a:off x="2795913" y="4709387"/>
            <a:ext cx="2580268" cy="934184"/>
          </a:xfrm>
          <a:prstGeom prst="straightConnector1">
            <a:avLst/>
          </a:prstGeom>
          <a:ln w="12700">
            <a:solidFill>
              <a:srgbClr val="00808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テキスト ボックス 75"/>
          <p:cNvSpPr txBox="1"/>
          <p:nvPr/>
        </p:nvSpPr>
        <p:spPr>
          <a:xfrm>
            <a:off x="5986838" y="5701959"/>
            <a:ext cx="655949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2-PF-1-1A-T1</a:t>
            </a:r>
          </a:p>
        </p:txBody>
      </p:sp>
      <p:pic>
        <p:nvPicPr>
          <p:cNvPr id="77" name="図 76"/>
          <p:cNvPicPr>
            <a:picLocks noChangeAspect="1"/>
          </p:cNvPicPr>
          <p:nvPr/>
        </p:nvPicPr>
        <p:blipFill rotWithShape="1">
          <a:blip r:embed="rId4"/>
          <a:srcRect l="19666" t="6312" r="71495" b="78681"/>
          <a:stretch/>
        </p:blipFill>
        <p:spPr>
          <a:xfrm>
            <a:off x="6267445" y="5591357"/>
            <a:ext cx="82502" cy="118971"/>
          </a:xfrm>
          <a:prstGeom prst="rect">
            <a:avLst/>
          </a:prstGeom>
        </p:spPr>
      </p:pic>
      <p:cxnSp>
        <p:nvCxnSpPr>
          <p:cNvPr id="78" name="直線矢印コネクタ 77"/>
          <p:cNvCxnSpPr/>
          <p:nvPr/>
        </p:nvCxnSpPr>
        <p:spPr>
          <a:xfrm>
            <a:off x="2781618" y="4709387"/>
            <a:ext cx="2555889" cy="548839"/>
          </a:xfrm>
          <a:prstGeom prst="straightConnector1">
            <a:avLst/>
          </a:prstGeom>
          <a:ln w="12700">
            <a:solidFill>
              <a:srgbClr val="00808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テキスト ボックス 82"/>
          <p:cNvSpPr txBox="1"/>
          <p:nvPr/>
        </p:nvSpPr>
        <p:spPr>
          <a:xfrm>
            <a:off x="7024645" y="5675048"/>
            <a:ext cx="61266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ICP(IC)</a:t>
            </a:r>
          </a:p>
        </p:txBody>
      </p:sp>
      <p:cxnSp>
        <p:nvCxnSpPr>
          <p:cNvPr id="84" name="直線矢印コネクタ 83"/>
          <p:cNvCxnSpPr/>
          <p:nvPr/>
        </p:nvCxnSpPr>
        <p:spPr>
          <a:xfrm flipV="1">
            <a:off x="5847256" y="5946647"/>
            <a:ext cx="1182765" cy="479108"/>
          </a:xfrm>
          <a:prstGeom prst="straightConnector1">
            <a:avLst/>
          </a:prstGeom>
          <a:ln w="12700">
            <a:solidFill>
              <a:srgbClr val="00808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涙形 89"/>
          <p:cNvSpPr/>
          <p:nvPr/>
        </p:nvSpPr>
        <p:spPr>
          <a:xfrm rot="18721802">
            <a:off x="5592531" y="6205163"/>
            <a:ext cx="135323" cy="133381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涙形 90"/>
          <p:cNvSpPr/>
          <p:nvPr/>
        </p:nvSpPr>
        <p:spPr>
          <a:xfrm rot="18721802">
            <a:off x="7197846" y="6482418"/>
            <a:ext cx="135323" cy="133381"/>
          </a:xfrm>
          <a:prstGeom prst="teardrop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4791507" y="5840323"/>
            <a:ext cx="17636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溶解法</a:t>
            </a:r>
            <a:endParaRPr lang="en-US" altLang="ja-JP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altLang="ja-JP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ja-JP" alt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水溶液</a:t>
            </a:r>
            <a:r>
              <a:rPr lang="en-US" altLang="ja-JP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W, </a:t>
            </a:r>
            <a:r>
              <a:rPr lang="ja-JP" alt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硝酸</a:t>
            </a:r>
            <a:r>
              <a:rPr lang="en-US" altLang="ja-JP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N, </a:t>
            </a:r>
            <a:r>
              <a:rPr lang="ja-JP" alt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王水</a:t>
            </a:r>
            <a:r>
              <a:rPr lang="en-US" altLang="ja-JP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A,</a:t>
            </a:r>
            <a:r>
              <a:rPr lang="ja-JP" altLang="en-US" sz="800" dirty="0">
                <a:latin typeface="Arial" panose="020B0604020202020204" pitchFamily="34" charset="0"/>
                <a:cs typeface="Arial" panose="020B0604020202020204" pitchFamily="34" charset="0"/>
              </a:rPr>
              <a:t> フッ</a:t>
            </a:r>
            <a:r>
              <a:rPr lang="ja-JP" alt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酸</a:t>
            </a:r>
            <a:r>
              <a:rPr lang="en-US" altLang="ja-JP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H)</a:t>
            </a:r>
          </a:p>
        </p:txBody>
      </p:sp>
      <p:cxnSp>
        <p:nvCxnSpPr>
          <p:cNvPr id="94" name="直線矢印コネクタ 93"/>
          <p:cNvCxnSpPr/>
          <p:nvPr/>
        </p:nvCxnSpPr>
        <p:spPr>
          <a:xfrm>
            <a:off x="2795914" y="4709387"/>
            <a:ext cx="2476923" cy="1216335"/>
          </a:xfrm>
          <a:prstGeom prst="straightConnector1">
            <a:avLst/>
          </a:prstGeom>
          <a:ln w="12700">
            <a:solidFill>
              <a:srgbClr val="00808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テキスト ボックス 98"/>
          <p:cNvSpPr txBox="1"/>
          <p:nvPr/>
        </p:nvSpPr>
        <p:spPr>
          <a:xfrm>
            <a:off x="5290314" y="6321377"/>
            <a:ext cx="63831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2-PF-1-1A-W</a:t>
            </a: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5288929" y="6430616"/>
            <a:ext cx="62228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2-PF-1-1A-N</a:t>
            </a:r>
          </a:p>
        </p:txBody>
      </p:sp>
      <p:cxnSp>
        <p:nvCxnSpPr>
          <p:cNvPr id="104" name="直線矢印コネクタ 103"/>
          <p:cNvCxnSpPr/>
          <p:nvPr/>
        </p:nvCxnSpPr>
        <p:spPr>
          <a:xfrm flipV="1">
            <a:off x="5850663" y="6478882"/>
            <a:ext cx="1092502" cy="22300"/>
          </a:xfrm>
          <a:prstGeom prst="straightConnector1">
            <a:avLst/>
          </a:prstGeom>
          <a:ln w="12700">
            <a:solidFill>
              <a:srgbClr val="00808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涙形 109"/>
          <p:cNvSpPr/>
          <p:nvPr/>
        </p:nvSpPr>
        <p:spPr>
          <a:xfrm rot="18721802">
            <a:off x="7179326" y="6004784"/>
            <a:ext cx="135323" cy="133381"/>
          </a:xfrm>
          <a:prstGeom prst="teardrop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7284492" y="5972712"/>
            <a:ext cx="75854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2-PF-1-1A-WIC1</a:t>
            </a:r>
          </a:p>
        </p:txBody>
      </p:sp>
      <p:sp>
        <p:nvSpPr>
          <p:cNvPr id="112" name="テキスト ボックス 111"/>
          <p:cNvSpPr txBox="1"/>
          <p:nvPr/>
        </p:nvSpPr>
        <p:spPr>
          <a:xfrm>
            <a:off x="7284492" y="6446907"/>
            <a:ext cx="72167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2-PF-1-1A-NR1</a:t>
            </a: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8091177" y="3902038"/>
            <a:ext cx="410082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debrisWiki</a:t>
            </a:r>
            <a:r>
              <a:rPr lang="ja-JP" alt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の代表試料名としては、上記の通り登録するが、各分析試料については、左図の様に命名する</a:t>
            </a:r>
            <a:r>
              <a:rPr lang="en-US" altLang="ja-JP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ja-JP" alt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各分析ページの名前にもなる</a:t>
            </a:r>
            <a:r>
              <a:rPr lang="en-US" altLang="ja-JP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ja-JP" alt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。</a:t>
            </a:r>
            <a:endParaRPr lang="en-US" altLang="ja-JP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ja-JP" alt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基本的に、分析の順番で番号を付ける。</a:t>
            </a:r>
            <a:endParaRPr lang="en-US" altLang="ja-JP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IP</a:t>
            </a:r>
            <a:r>
              <a:rPr lang="ja-JP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について</a:t>
            </a:r>
            <a:r>
              <a:rPr lang="ja-JP" alt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は試料番号は特に試料番号を設けず、試料分散時の試料番号を使用。</a:t>
            </a:r>
            <a:endParaRPr lang="en-US" altLang="ja-JP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ja-JP" alt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補助番号の付け方については、以下の通り；</a:t>
            </a:r>
            <a:r>
              <a:rPr lang="ja-JP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en-US" altLang="ja-JP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ex, 2-PF-1-1A-S1T1-2020</a:t>
            </a:r>
          </a:p>
        </p:txBody>
      </p:sp>
      <p:cxnSp>
        <p:nvCxnSpPr>
          <p:cNvPr id="79" name="直線矢印コネクタ 78"/>
          <p:cNvCxnSpPr/>
          <p:nvPr/>
        </p:nvCxnSpPr>
        <p:spPr>
          <a:xfrm flipV="1">
            <a:off x="2778611" y="5560570"/>
            <a:ext cx="294456" cy="186338"/>
          </a:xfrm>
          <a:prstGeom prst="straightConnector1">
            <a:avLst/>
          </a:prstGeom>
          <a:ln w="12700">
            <a:solidFill>
              <a:srgbClr val="00808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" name="図 79"/>
          <p:cNvPicPr>
            <a:picLocks noChangeAspect="1"/>
          </p:cNvPicPr>
          <p:nvPr/>
        </p:nvPicPr>
        <p:blipFill rotWithShape="1">
          <a:blip r:embed="rId4"/>
          <a:srcRect l="19666" t="6312" r="71495" b="78681"/>
          <a:stretch/>
        </p:blipFill>
        <p:spPr>
          <a:xfrm>
            <a:off x="3160997" y="5422864"/>
            <a:ext cx="142411" cy="205362"/>
          </a:xfrm>
          <a:prstGeom prst="rect">
            <a:avLst/>
          </a:prstGeom>
        </p:spPr>
      </p:pic>
      <p:cxnSp>
        <p:nvCxnSpPr>
          <p:cNvPr id="81" name="直線矢印コネクタ 80"/>
          <p:cNvCxnSpPr/>
          <p:nvPr/>
        </p:nvCxnSpPr>
        <p:spPr>
          <a:xfrm>
            <a:off x="2785215" y="5744303"/>
            <a:ext cx="269729" cy="215072"/>
          </a:xfrm>
          <a:prstGeom prst="straightConnector1">
            <a:avLst/>
          </a:prstGeom>
          <a:ln w="12700">
            <a:solidFill>
              <a:srgbClr val="00808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5" name="図 84"/>
          <p:cNvPicPr>
            <a:picLocks noChangeAspect="1"/>
          </p:cNvPicPr>
          <p:nvPr/>
        </p:nvPicPr>
        <p:blipFill rotWithShape="1">
          <a:blip r:embed="rId4"/>
          <a:srcRect l="19666" t="6312" r="71495" b="78681"/>
          <a:stretch/>
        </p:blipFill>
        <p:spPr>
          <a:xfrm>
            <a:off x="3148177" y="5872608"/>
            <a:ext cx="142411" cy="205362"/>
          </a:xfrm>
          <a:prstGeom prst="rect">
            <a:avLst/>
          </a:prstGeom>
        </p:spPr>
      </p:pic>
      <p:sp>
        <p:nvSpPr>
          <p:cNvPr id="86" name="テキスト ボックス 85"/>
          <p:cNvSpPr txBox="1"/>
          <p:nvPr/>
        </p:nvSpPr>
        <p:spPr>
          <a:xfrm>
            <a:off x="3003406" y="5626579"/>
            <a:ext cx="583814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2-PF-1-2A</a:t>
            </a:r>
            <a:r>
              <a:rPr lang="en-US" altLang="ja-JP" sz="6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altLang="ja-JP" sz="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3001306" y="6065199"/>
            <a:ext cx="583814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2-PF-1-2A</a:t>
            </a:r>
            <a:r>
              <a:rPr lang="en-US" altLang="ja-JP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US" altLang="ja-JP" sz="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8" name="直線矢印コネクタ 87"/>
          <p:cNvCxnSpPr/>
          <p:nvPr/>
        </p:nvCxnSpPr>
        <p:spPr>
          <a:xfrm>
            <a:off x="3391834" y="5950286"/>
            <a:ext cx="269729" cy="215072"/>
          </a:xfrm>
          <a:prstGeom prst="straightConnector1">
            <a:avLst/>
          </a:prstGeom>
          <a:ln w="12700">
            <a:solidFill>
              <a:srgbClr val="00808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矢印コネクタ 88"/>
          <p:cNvCxnSpPr/>
          <p:nvPr/>
        </p:nvCxnSpPr>
        <p:spPr>
          <a:xfrm flipV="1">
            <a:off x="3381978" y="5765663"/>
            <a:ext cx="294456" cy="186338"/>
          </a:xfrm>
          <a:prstGeom prst="straightConnector1">
            <a:avLst/>
          </a:prstGeom>
          <a:ln w="12700">
            <a:solidFill>
              <a:srgbClr val="00808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3" name="図 92"/>
          <p:cNvPicPr>
            <a:picLocks noChangeAspect="1"/>
          </p:cNvPicPr>
          <p:nvPr/>
        </p:nvPicPr>
        <p:blipFill rotWithShape="1">
          <a:blip r:embed="rId4"/>
          <a:srcRect l="19666" t="6312" r="71495" b="78681"/>
          <a:stretch/>
        </p:blipFill>
        <p:spPr>
          <a:xfrm>
            <a:off x="3779674" y="5666825"/>
            <a:ext cx="82502" cy="118971"/>
          </a:xfrm>
          <a:prstGeom prst="rect">
            <a:avLst/>
          </a:prstGeom>
        </p:spPr>
      </p:pic>
      <p:pic>
        <p:nvPicPr>
          <p:cNvPr id="95" name="図 94"/>
          <p:cNvPicPr>
            <a:picLocks noChangeAspect="1"/>
          </p:cNvPicPr>
          <p:nvPr/>
        </p:nvPicPr>
        <p:blipFill rotWithShape="1">
          <a:blip r:embed="rId4"/>
          <a:srcRect l="19666" t="6312" r="71495" b="78681"/>
          <a:stretch/>
        </p:blipFill>
        <p:spPr>
          <a:xfrm>
            <a:off x="3775472" y="6071474"/>
            <a:ext cx="82502" cy="118971"/>
          </a:xfrm>
          <a:prstGeom prst="rect">
            <a:avLst/>
          </a:prstGeom>
        </p:spPr>
      </p:pic>
      <p:sp>
        <p:nvSpPr>
          <p:cNvPr id="96" name="テキスト ボックス 95"/>
          <p:cNvSpPr txBox="1"/>
          <p:nvPr/>
        </p:nvSpPr>
        <p:spPr>
          <a:xfrm>
            <a:off x="3614912" y="5791899"/>
            <a:ext cx="67839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2-PF-1-2Ab(1)</a:t>
            </a: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3601094" y="6205595"/>
            <a:ext cx="67839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2-PF-1-2Ab(2)</a:t>
            </a:r>
          </a:p>
        </p:txBody>
      </p:sp>
      <p:cxnSp>
        <p:nvCxnSpPr>
          <p:cNvPr id="98" name="直線矢印コネクタ 97"/>
          <p:cNvCxnSpPr/>
          <p:nvPr/>
        </p:nvCxnSpPr>
        <p:spPr>
          <a:xfrm>
            <a:off x="3975648" y="6124893"/>
            <a:ext cx="401260" cy="110886"/>
          </a:xfrm>
          <a:prstGeom prst="straightConnector1">
            <a:avLst/>
          </a:prstGeom>
          <a:ln w="12700">
            <a:solidFill>
              <a:srgbClr val="00808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1" name="図 100"/>
          <p:cNvPicPr>
            <a:picLocks noChangeAspect="1"/>
          </p:cNvPicPr>
          <p:nvPr/>
        </p:nvPicPr>
        <p:blipFill rotWithShape="1">
          <a:blip r:embed="rId4"/>
          <a:srcRect l="19666" t="6312" r="71495" b="78681"/>
          <a:stretch/>
        </p:blipFill>
        <p:spPr>
          <a:xfrm>
            <a:off x="4451402" y="5840323"/>
            <a:ext cx="48574" cy="70046"/>
          </a:xfrm>
          <a:prstGeom prst="rect">
            <a:avLst/>
          </a:prstGeom>
        </p:spPr>
      </p:pic>
      <p:pic>
        <p:nvPicPr>
          <p:cNvPr id="102" name="図 101"/>
          <p:cNvPicPr>
            <a:picLocks noChangeAspect="1"/>
          </p:cNvPicPr>
          <p:nvPr/>
        </p:nvPicPr>
        <p:blipFill rotWithShape="1">
          <a:blip r:embed="rId4"/>
          <a:srcRect l="19666" t="6312" r="71495" b="78681"/>
          <a:stretch/>
        </p:blipFill>
        <p:spPr>
          <a:xfrm>
            <a:off x="4451402" y="6200192"/>
            <a:ext cx="48574" cy="70046"/>
          </a:xfrm>
          <a:prstGeom prst="rect">
            <a:avLst/>
          </a:prstGeom>
        </p:spPr>
      </p:pic>
      <p:cxnSp>
        <p:nvCxnSpPr>
          <p:cNvPr id="103" name="直線矢印コネクタ 102"/>
          <p:cNvCxnSpPr/>
          <p:nvPr/>
        </p:nvCxnSpPr>
        <p:spPr>
          <a:xfrm flipV="1">
            <a:off x="3978557" y="5872601"/>
            <a:ext cx="420484" cy="252292"/>
          </a:xfrm>
          <a:prstGeom prst="straightConnector1">
            <a:avLst/>
          </a:prstGeom>
          <a:ln w="12700">
            <a:solidFill>
              <a:srgbClr val="00808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テキスト ボックス 104"/>
          <p:cNvSpPr txBox="1"/>
          <p:nvPr/>
        </p:nvSpPr>
        <p:spPr>
          <a:xfrm>
            <a:off x="4187041" y="5946647"/>
            <a:ext cx="67839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2-PF-1-2Ab(3)</a:t>
            </a:r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4200410" y="6298160"/>
            <a:ext cx="67839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2-PF-1-2Ab(4)</a:t>
            </a: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168950" y="4325561"/>
            <a:ext cx="61266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 smtClean="0"/>
              <a:t>【1</a:t>
            </a:r>
            <a:r>
              <a:rPr lang="ja-JP" altLang="en-US" sz="600" dirty="0" smtClean="0"/>
              <a:t>次加工</a:t>
            </a:r>
            <a:r>
              <a:rPr lang="en-US" altLang="ja-JP" sz="600" dirty="0" smtClean="0"/>
              <a:t>】</a:t>
            </a:r>
            <a:endParaRPr kumimoji="1" lang="ja-JP" altLang="en-US" sz="600" dirty="0"/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2937685" y="5270445"/>
            <a:ext cx="64633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 smtClean="0"/>
              <a:t>【</a:t>
            </a:r>
            <a:r>
              <a:rPr lang="ja-JP" altLang="en-US" sz="600" dirty="0" smtClean="0"/>
              <a:t>２次加工</a:t>
            </a:r>
            <a:r>
              <a:rPr lang="en-US" altLang="ja-JP" sz="600" dirty="0" smtClean="0"/>
              <a:t>】</a:t>
            </a:r>
            <a:endParaRPr kumimoji="1" lang="ja-JP" altLang="en-US" sz="600" dirty="0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3540855" y="5459964"/>
            <a:ext cx="64633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 smtClean="0"/>
              <a:t>【</a:t>
            </a:r>
            <a:r>
              <a:rPr lang="ja-JP" altLang="en-US" sz="600" dirty="0"/>
              <a:t>３</a:t>
            </a:r>
            <a:r>
              <a:rPr lang="ja-JP" altLang="en-US" sz="600" dirty="0" smtClean="0"/>
              <a:t>次加工</a:t>
            </a:r>
            <a:r>
              <a:rPr lang="en-US" altLang="ja-JP" sz="600" dirty="0" smtClean="0"/>
              <a:t>】</a:t>
            </a:r>
            <a:endParaRPr kumimoji="1" lang="ja-JP" altLang="en-US" sz="600" dirty="0"/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4153232" y="5627565"/>
            <a:ext cx="64633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 smtClean="0"/>
              <a:t>【</a:t>
            </a:r>
            <a:r>
              <a:rPr lang="ja-JP" altLang="en-US" sz="600" dirty="0" smtClean="0"/>
              <a:t>４次加工</a:t>
            </a:r>
            <a:r>
              <a:rPr lang="en-US" altLang="ja-JP" sz="600" dirty="0" smtClean="0"/>
              <a:t>】</a:t>
            </a:r>
            <a:endParaRPr kumimoji="1" lang="ja-JP" altLang="en-US" sz="600" dirty="0"/>
          </a:p>
        </p:txBody>
      </p:sp>
      <p:sp>
        <p:nvSpPr>
          <p:cNvPr id="74" name="右中かっこ 73"/>
          <p:cNvSpPr/>
          <p:nvPr/>
        </p:nvSpPr>
        <p:spPr>
          <a:xfrm rot="5400000">
            <a:off x="4160611" y="5921032"/>
            <a:ext cx="139904" cy="1138000"/>
          </a:xfrm>
          <a:prstGeom prst="rightBrace">
            <a:avLst>
              <a:gd name="adj1" fmla="val 31465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" name="テキスト ボックス 114"/>
          <p:cNvSpPr txBox="1"/>
          <p:nvPr/>
        </p:nvSpPr>
        <p:spPr>
          <a:xfrm>
            <a:off x="3612730" y="6546293"/>
            <a:ext cx="1159292" cy="15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" dirty="0" smtClean="0"/>
              <a:t>３次加工移行は、括弧内の番号を適宜振る</a:t>
            </a:r>
            <a:endParaRPr lang="en-US" altLang="ja-JP" sz="400" dirty="0" smtClean="0"/>
          </a:p>
        </p:txBody>
      </p:sp>
    </p:spTree>
    <p:extLst>
      <p:ext uri="{BB962C8B-B14F-4D97-AF65-F5344CB8AC3E}">
        <p14:creationId xmlns:p14="http://schemas.microsoft.com/office/powerpoint/2010/main" val="1211032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7015</TotalTime>
  <Words>331</Words>
  <Application>Microsoft Office PowerPoint</Application>
  <PresentationFormat>ワイド画面</PresentationFormat>
  <Paragraphs>55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山下 拓哉</dc:creator>
  <cp:lastModifiedBy>山下 拓哉</cp:lastModifiedBy>
  <cp:revision>21</cp:revision>
  <dcterms:created xsi:type="dcterms:W3CDTF">2020-12-15T08:16:34Z</dcterms:created>
  <dcterms:modified xsi:type="dcterms:W3CDTF">2021-01-14T00:52:32Z</dcterms:modified>
</cp:coreProperties>
</file>