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9"/>
  </p:notesMasterIdLst>
  <p:sldIdLst>
    <p:sldId id="274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8" r:id="rId13"/>
    <p:sldId id="269" r:id="rId14"/>
    <p:sldId id="270" r:id="rId15"/>
    <p:sldId id="271" r:id="rId16"/>
    <p:sldId id="272" r:id="rId17"/>
    <p:sldId id="273" r:id="rId18"/>
  </p:sldIdLst>
  <p:sldSz cx="9906000" cy="6858000" type="A4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33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間スタイル 2 - アクセント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16DA210-FB5B-4158-B5E0-FEB733F419BA}" styleName="スタイル (淡色)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D7AC3CCA-C797-4891-BE02-D94E43425B78}" styleName="スタイル (中間)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68" d="100"/>
          <a:sy n="68" d="100"/>
        </p:scale>
        <p:origin x="246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ヘッダー プレースホルダー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kumimoji="1" lang="ja-JP" altLang="en-US"/>
          </a:p>
        </p:txBody>
      </p:sp>
      <p:sp>
        <p:nvSpPr>
          <p:cNvPr id="3" name="日付プレースホルダー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2AD5069-99F5-4EC7-9BC9-B7A76FC7397A}" type="datetimeFigureOut">
              <a:rPr kumimoji="1" lang="ja-JP" altLang="en-US" smtClean="0"/>
              <a:t>2021/7/29</a:t>
            </a:fld>
            <a:endParaRPr kumimoji="1" lang="ja-JP" altLang="en-US"/>
          </a:p>
        </p:txBody>
      </p:sp>
      <p:sp>
        <p:nvSpPr>
          <p:cNvPr id="4" name="スライド イメージ プレースホルダー 3"/>
          <p:cNvSpPr>
            <a:spLocks noGrp="1" noRot="1" noChangeAspect="1"/>
          </p:cNvSpPr>
          <p:nvPr>
            <p:ph type="sldImg" idx="2"/>
          </p:nvPr>
        </p:nvSpPr>
        <p:spPr>
          <a:xfrm>
            <a:off x="1200150" y="1143000"/>
            <a:ext cx="44577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ja-JP" altLang="en-US"/>
          </a:p>
        </p:txBody>
      </p:sp>
      <p:sp>
        <p:nvSpPr>
          <p:cNvPr id="5" name="ノート プレースホルダー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kumimoji="1" lang="ja-JP" altLang="en-US"/>
              <a:t>マスター テキストの書式設定</a:t>
            </a:r>
          </a:p>
          <a:p>
            <a:pPr lvl="1"/>
            <a:r>
              <a:rPr kumimoji="1" lang="ja-JP" altLang="en-US"/>
              <a:t>第 </a:t>
            </a:r>
            <a:r>
              <a:rPr kumimoji="1" lang="en-US" altLang="ja-JP"/>
              <a:t>2 </a:t>
            </a:r>
            <a:r>
              <a:rPr kumimoji="1" lang="ja-JP" altLang="en-US"/>
              <a:t>レベル</a:t>
            </a:r>
          </a:p>
          <a:p>
            <a:pPr lvl="2"/>
            <a:r>
              <a:rPr kumimoji="1" lang="ja-JP" altLang="en-US"/>
              <a:t>第 </a:t>
            </a:r>
            <a:r>
              <a:rPr kumimoji="1" lang="en-US" altLang="ja-JP"/>
              <a:t>3 </a:t>
            </a:r>
            <a:r>
              <a:rPr kumimoji="1" lang="ja-JP" altLang="en-US"/>
              <a:t>レベル</a:t>
            </a:r>
          </a:p>
          <a:p>
            <a:pPr lvl="3"/>
            <a:r>
              <a:rPr kumimoji="1" lang="ja-JP" altLang="en-US"/>
              <a:t>第 </a:t>
            </a:r>
            <a:r>
              <a:rPr kumimoji="1" lang="en-US" altLang="ja-JP"/>
              <a:t>4 </a:t>
            </a:r>
            <a:r>
              <a:rPr kumimoji="1" lang="ja-JP" altLang="en-US"/>
              <a:t>レベル</a:t>
            </a:r>
          </a:p>
          <a:p>
            <a:pPr lvl="4"/>
            <a:r>
              <a:rPr kumimoji="1" lang="ja-JP" altLang="en-US"/>
              <a:t>第 </a:t>
            </a:r>
            <a:r>
              <a:rPr kumimoji="1" lang="en-US" altLang="ja-JP"/>
              <a:t>5 </a:t>
            </a:r>
            <a:r>
              <a:rPr kumimoji="1" lang="ja-JP" altLang="en-US"/>
              <a:t>レベル</a:t>
            </a:r>
          </a:p>
        </p:txBody>
      </p:sp>
      <p:sp>
        <p:nvSpPr>
          <p:cNvPr id="6" name="フッター プレースホルダー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kumimoji="1" lang="ja-JP" altLang="en-US"/>
          </a:p>
        </p:txBody>
      </p:sp>
      <p:sp>
        <p:nvSpPr>
          <p:cNvPr id="7" name="スライド番号プレースホルダー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E30E977-B2C2-4B28-87B4-4AEA03865682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328879174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kumimoji="1"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kumimoji="1"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kumimoji="1"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kumimoji="1"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kumimoji="1"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kumimoji="1"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kumimoji="1"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kumimoji="1"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kumimoji="1"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タイトル スライド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42950" y="1122363"/>
            <a:ext cx="84201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ja-JP" altLang="en-US"/>
              <a:t>マスター タイトルの書式設定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38250" y="3602038"/>
            <a:ext cx="74295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ja-JP" altLang="en-US"/>
              <a:t>マスター サブタイトルの書式設定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0DE8FF-36A6-4B63-BEE4-495D7A34BFFC}" type="datetime1">
              <a:rPr kumimoji="1" lang="ja-JP" altLang="en-US" smtClean="0"/>
              <a:t>2021/7/29</a:t>
            </a:fld>
            <a:endParaRPr kumimoji="1" lang="ja-JP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E2A555-50F0-41BF-BAF1-D239D1ABEAAD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276589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タイトルとコンテンツ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ja-JP" altLang="en-US"/>
              <a:t>マスター タイトルの書式設定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ja-JP" altLang="en-US"/>
              <a:t>マスター テキストの書式設定</a:t>
            </a:r>
          </a:p>
          <a:p>
            <a:pPr lvl="1"/>
            <a:r>
              <a:rPr lang="ja-JP" altLang="en-US"/>
              <a:t>第 </a:t>
            </a:r>
            <a:r>
              <a:rPr lang="en-US" altLang="ja-JP"/>
              <a:t>2 </a:t>
            </a:r>
            <a:r>
              <a:rPr lang="ja-JP" altLang="en-US"/>
              <a:t>レベル</a:t>
            </a:r>
          </a:p>
          <a:p>
            <a:pPr lvl="2"/>
            <a:r>
              <a:rPr lang="ja-JP" altLang="en-US"/>
              <a:t>第 </a:t>
            </a:r>
            <a:r>
              <a:rPr lang="en-US" altLang="ja-JP"/>
              <a:t>3 </a:t>
            </a:r>
            <a:r>
              <a:rPr lang="ja-JP" altLang="en-US"/>
              <a:t>レベル</a:t>
            </a:r>
          </a:p>
          <a:p>
            <a:pPr lvl="3"/>
            <a:r>
              <a:rPr lang="ja-JP" altLang="en-US"/>
              <a:t>第 </a:t>
            </a:r>
            <a:r>
              <a:rPr lang="en-US" altLang="ja-JP"/>
              <a:t>4 </a:t>
            </a:r>
            <a:r>
              <a:rPr lang="ja-JP" altLang="en-US"/>
              <a:t>レベル</a:t>
            </a:r>
          </a:p>
          <a:p>
            <a:pPr lvl="4"/>
            <a:r>
              <a:rPr lang="ja-JP" altLang="en-US"/>
              <a:t>第 </a:t>
            </a:r>
            <a:r>
              <a:rPr lang="en-US" altLang="ja-JP"/>
              <a:t>5 </a:t>
            </a:r>
            <a:r>
              <a:rPr lang="ja-JP" altLang="en-US"/>
              <a:t>レベル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6C627D-17E8-4018-9526-1D908B8105E8}" type="datetime1">
              <a:rPr kumimoji="1" lang="ja-JP" altLang="en-US" smtClean="0"/>
              <a:t>2021/7/29</a:t>
            </a:fld>
            <a:endParaRPr kumimoji="1" lang="ja-JP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E2A555-50F0-41BF-BAF1-D239D1ABEAAD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34446827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セクション見出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5879" y="1709740"/>
            <a:ext cx="8543925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ja-JP" altLang="en-US"/>
              <a:t>マスター タイトルの書式設定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879" y="4589465"/>
            <a:ext cx="8543925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ja-JP" altLang="en-US"/>
              <a:t>マスター テキストの書式設定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2708EC-DF2F-47E2-B7FD-9A083814C4A1}" type="datetime1">
              <a:rPr kumimoji="1" lang="ja-JP" altLang="en-US" smtClean="0"/>
              <a:t>2021/7/29</a:t>
            </a:fld>
            <a:endParaRPr kumimoji="1" lang="ja-JP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E2A555-50F0-41BF-BAF1-D239D1ABEAAD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36527238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2 つのコンテンツ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ja-JP" altLang="en-US"/>
              <a:t>マスター タイトルの書式設定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1038" y="1825625"/>
            <a:ext cx="4210050" cy="4351338"/>
          </a:xfrm>
        </p:spPr>
        <p:txBody>
          <a:bodyPr/>
          <a:lstStyle/>
          <a:p>
            <a:pPr lvl="0"/>
            <a:r>
              <a:rPr lang="ja-JP" altLang="en-US"/>
              <a:t>マスター テキストの書式設定</a:t>
            </a:r>
          </a:p>
          <a:p>
            <a:pPr lvl="1"/>
            <a:r>
              <a:rPr lang="ja-JP" altLang="en-US"/>
              <a:t>第 </a:t>
            </a:r>
            <a:r>
              <a:rPr lang="en-US" altLang="ja-JP"/>
              <a:t>2 </a:t>
            </a:r>
            <a:r>
              <a:rPr lang="ja-JP" altLang="en-US"/>
              <a:t>レベル</a:t>
            </a:r>
          </a:p>
          <a:p>
            <a:pPr lvl="2"/>
            <a:r>
              <a:rPr lang="ja-JP" altLang="en-US"/>
              <a:t>第 </a:t>
            </a:r>
            <a:r>
              <a:rPr lang="en-US" altLang="ja-JP"/>
              <a:t>3 </a:t>
            </a:r>
            <a:r>
              <a:rPr lang="ja-JP" altLang="en-US"/>
              <a:t>レベル</a:t>
            </a:r>
          </a:p>
          <a:p>
            <a:pPr lvl="3"/>
            <a:r>
              <a:rPr lang="ja-JP" altLang="en-US"/>
              <a:t>第 </a:t>
            </a:r>
            <a:r>
              <a:rPr lang="en-US" altLang="ja-JP"/>
              <a:t>4 </a:t>
            </a:r>
            <a:r>
              <a:rPr lang="ja-JP" altLang="en-US"/>
              <a:t>レベル</a:t>
            </a:r>
          </a:p>
          <a:p>
            <a:pPr lvl="4"/>
            <a:r>
              <a:rPr lang="ja-JP" altLang="en-US"/>
              <a:t>第 </a:t>
            </a:r>
            <a:r>
              <a:rPr lang="en-US" altLang="ja-JP"/>
              <a:t>5 </a:t>
            </a:r>
            <a:r>
              <a:rPr lang="ja-JP" altLang="en-US"/>
              <a:t>レベル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14913" y="1825625"/>
            <a:ext cx="4210050" cy="4351338"/>
          </a:xfrm>
        </p:spPr>
        <p:txBody>
          <a:bodyPr/>
          <a:lstStyle/>
          <a:p>
            <a:pPr lvl="0"/>
            <a:r>
              <a:rPr lang="ja-JP" altLang="en-US"/>
              <a:t>マスター テキストの書式設定</a:t>
            </a:r>
          </a:p>
          <a:p>
            <a:pPr lvl="1"/>
            <a:r>
              <a:rPr lang="ja-JP" altLang="en-US"/>
              <a:t>第 </a:t>
            </a:r>
            <a:r>
              <a:rPr lang="en-US" altLang="ja-JP"/>
              <a:t>2 </a:t>
            </a:r>
            <a:r>
              <a:rPr lang="ja-JP" altLang="en-US"/>
              <a:t>レベル</a:t>
            </a:r>
          </a:p>
          <a:p>
            <a:pPr lvl="2"/>
            <a:r>
              <a:rPr lang="ja-JP" altLang="en-US"/>
              <a:t>第 </a:t>
            </a:r>
            <a:r>
              <a:rPr lang="en-US" altLang="ja-JP"/>
              <a:t>3 </a:t>
            </a:r>
            <a:r>
              <a:rPr lang="ja-JP" altLang="en-US"/>
              <a:t>レベル</a:t>
            </a:r>
          </a:p>
          <a:p>
            <a:pPr lvl="3"/>
            <a:r>
              <a:rPr lang="ja-JP" altLang="en-US"/>
              <a:t>第 </a:t>
            </a:r>
            <a:r>
              <a:rPr lang="en-US" altLang="ja-JP"/>
              <a:t>4 </a:t>
            </a:r>
            <a:r>
              <a:rPr lang="ja-JP" altLang="en-US"/>
              <a:t>レベル</a:t>
            </a:r>
          </a:p>
          <a:p>
            <a:pPr lvl="4"/>
            <a:r>
              <a:rPr lang="ja-JP" altLang="en-US"/>
              <a:t>第 </a:t>
            </a:r>
            <a:r>
              <a:rPr lang="en-US" altLang="ja-JP"/>
              <a:t>5 </a:t>
            </a:r>
            <a:r>
              <a:rPr lang="ja-JP" altLang="en-US"/>
              <a:t>レベル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C694AE-E7DA-40CC-99EF-9B7D1E2D080B}" type="datetime1">
              <a:rPr kumimoji="1" lang="ja-JP" altLang="en-US" smtClean="0"/>
              <a:t>2021/7/29</a:t>
            </a:fld>
            <a:endParaRPr kumimoji="1" lang="ja-JP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E2A555-50F0-41BF-BAF1-D239D1ABEAAD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3983958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2328" y="365127"/>
            <a:ext cx="8543925" cy="1325563"/>
          </a:xfrm>
        </p:spPr>
        <p:txBody>
          <a:bodyPr/>
          <a:lstStyle/>
          <a:p>
            <a:r>
              <a:rPr lang="ja-JP" altLang="en-US"/>
              <a:t>マスター タイトルの書式設定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2329" y="1681163"/>
            <a:ext cx="4190702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ja-JP" altLang="en-US"/>
              <a:t>マスター テキストの書式設定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2329" y="2505075"/>
            <a:ext cx="4190702" cy="3684588"/>
          </a:xfrm>
        </p:spPr>
        <p:txBody>
          <a:bodyPr/>
          <a:lstStyle/>
          <a:p>
            <a:pPr lvl="0"/>
            <a:r>
              <a:rPr lang="ja-JP" altLang="en-US"/>
              <a:t>マスター テキストの書式設定</a:t>
            </a:r>
          </a:p>
          <a:p>
            <a:pPr lvl="1"/>
            <a:r>
              <a:rPr lang="ja-JP" altLang="en-US"/>
              <a:t>第 </a:t>
            </a:r>
            <a:r>
              <a:rPr lang="en-US" altLang="ja-JP"/>
              <a:t>2 </a:t>
            </a:r>
            <a:r>
              <a:rPr lang="ja-JP" altLang="en-US"/>
              <a:t>レベル</a:t>
            </a:r>
          </a:p>
          <a:p>
            <a:pPr lvl="2"/>
            <a:r>
              <a:rPr lang="ja-JP" altLang="en-US"/>
              <a:t>第 </a:t>
            </a:r>
            <a:r>
              <a:rPr lang="en-US" altLang="ja-JP"/>
              <a:t>3 </a:t>
            </a:r>
            <a:r>
              <a:rPr lang="ja-JP" altLang="en-US"/>
              <a:t>レベル</a:t>
            </a:r>
          </a:p>
          <a:p>
            <a:pPr lvl="3"/>
            <a:r>
              <a:rPr lang="ja-JP" altLang="en-US"/>
              <a:t>第 </a:t>
            </a:r>
            <a:r>
              <a:rPr lang="en-US" altLang="ja-JP"/>
              <a:t>4 </a:t>
            </a:r>
            <a:r>
              <a:rPr lang="ja-JP" altLang="en-US"/>
              <a:t>レベル</a:t>
            </a:r>
          </a:p>
          <a:p>
            <a:pPr lvl="4"/>
            <a:r>
              <a:rPr lang="ja-JP" altLang="en-US"/>
              <a:t>第 </a:t>
            </a:r>
            <a:r>
              <a:rPr lang="en-US" altLang="ja-JP"/>
              <a:t>5 </a:t>
            </a:r>
            <a:r>
              <a:rPr lang="ja-JP" altLang="en-US"/>
              <a:t>レベル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4913" y="1681163"/>
            <a:ext cx="4211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ja-JP" altLang="en-US"/>
              <a:t>マスター テキストの書式設定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14913" y="2505075"/>
            <a:ext cx="4211340" cy="3684588"/>
          </a:xfrm>
        </p:spPr>
        <p:txBody>
          <a:bodyPr/>
          <a:lstStyle/>
          <a:p>
            <a:pPr lvl="0"/>
            <a:r>
              <a:rPr lang="ja-JP" altLang="en-US"/>
              <a:t>マスター テキストの書式設定</a:t>
            </a:r>
          </a:p>
          <a:p>
            <a:pPr lvl="1"/>
            <a:r>
              <a:rPr lang="ja-JP" altLang="en-US"/>
              <a:t>第 </a:t>
            </a:r>
            <a:r>
              <a:rPr lang="en-US" altLang="ja-JP"/>
              <a:t>2 </a:t>
            </a:r>
            <a:r>
              <a:rPr lang="ja-JP" altLang="en-US"/>
              <a:t>レベル</a:t>
            </a:r>
          </a:p>
          <a:p>
            <a:pPr lvl="2"/>
            <a:r>
              <a:rPr lang="ja-JP" altLang="en-US"/>
              <a:t>第 </a:t>
            </a:r>
            <a:r>
              <a:rPr lang="en-US" altLang="ja-JP"/>
              <a:t>3 </a:t>
            </a:r>
            <a:r>
              <a:rPr lang="ja-JP" altLang="en-US"/>
              <a:t>レベル</a:t>
            </a:r>
          </a:p>
          <a:p>
            <a:pPr lvl="3"/>
            <a:r>
              <a:rPr lang="ja-JP" altLang="en-US"/>
              <a:t>第 </a:t>
            </a:r>
            <a:r>
              <a:rPr lang="en-US" altLang="ja-JP"/>
              <a:t>4 </a:t>
            </a:r>
            <a:r>
              <a:rPr lang="ja-JP" altLang="en-US"/>
              <a:t>レベル</a:t>
            </a:r>
          </a:p>
          <a:p>
            <a:pPr lvl="4"/>
            <a:r>
              <a:rPr lang="ja-JP" altLang="en-US"/>
              <a:t>第 </a:t>
            </a:r>
            <a:r>
              <a:rPr lang="en-US" altLang="ja-JP"/>
              <a:t>5 </a:t>
            </a:r>
            <a:r>
              <a:rPr lang="ja-JP" altLang="en-US"/>
              <a:t>レベル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1E05F0-E1FD-4424-9FC1-92F03061FF87}" type="datetime1">
              <a:rPr kumimoji="1" lang="ja-JP" altLang="en-US" smtClean="0"/>
              <a:t>2021/7/29</a:t>
            </a:fld>
            <a:endParaRPr kumimoji="1" lang="ja-JP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E2A555-50F0-41BF-BAF1-D239D1ABEAAD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27846096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タイトルのみ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ja-JP" altLang="en-US"/>
              <a:t>マスター タイトルの書式設定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665EFA-ED63-49EB-BDBB-D2CB2AA5BBF0}" type="datetime1">
              <a:rPr kumimoji="1" lang="ja-JP" altLang="en-US" smtClean="0"/>
              <a:t>2021/7/29</a:t>
            </a:fld>
            <a:endParaRPr kumimoji="1" lang="ja-JP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E2A555-50F0-41BF-BAF1-D239D1ABEAAD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12082612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白紙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5E7DC5-F7B7-419D-B02D-E2FA1BCFF4DB}" type="datetime1">
              <a:rPr kumimoji="1" lang="ja-JP" altLang="en-US" smtClean="0"/>
              <a:t>2021/7/29</a:t>
            </a:fld>
            <a:endParaRPr kumimoji="1" lang="ja-JP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E2A555-50F0-41BF-BAF1-D239D1ABEAAD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23466582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タイトル付きの&#10;コンテンツ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2328" y="457200"/>
            <a:ext cx="3194943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ja-JP" altLang="en-US"/>
              <a:t>マスター タイトルの書式設定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11340" y="987427"/>
            <a:ext cx="5014913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ja-JP" altLang="en-US"/>
              <a:t>マスター テキストの書式設定</a:t>
            </a:r>
          </a:p>
          <a:p>
            <a:pPr lvl="1"/>
            <a:r>
              <a:rPr lang="ja-JP" altLang="en-US"/>
              <a:t>第 </a:t>
            </a:r>
            <a:r>
              <a:rPr lang="en-US" altLang="ja-JP"/>
              <a:t>2 </a:t>
            </a:r>
            <a:r>
              <a:rPr lang="ja-JP" altLang="en-US"/>
              <a:t>レベル</a:t>
            </a:r>
          </a:p>
          <a:p>
            <a:pPr lvl="2"/>
            <a:r>
              <a:rPr lang="ja-JP" altLang="en-US"/>
              <a:t>第 </a:t>
            </a:r>
            <a:r>
              <a:rPr lang="en-US" altLang="ja-JP"/>
              <a:t>3 </a:t>
            </a:r>
            <a:r>
              <a:rPr lang="ja-JP" altLang="en-US"/>
              <a:t>レベル</a:t>
            </a:r>
          </a:p>
          <a:p>
            <a:pPr lvl="3"/>
            <a:r>
              <a:rPr lang="ja-JP" altLang="en-US"/>
              <a:t>第 </a:t>
            </a:r>
            <a:r>
              <a:rPr lang="en-US" altLang="ja-JP"/>
              <a:t>4 </a:t>
            </a:r>
            <a:r>
              <a:rPr lang="ja-JP" altLang="en-US"/>
              <a:t>レベル</a:t>
            </a:r>
          </a:p>
          <a:p>
            <a:pPr lvl="4"/>
            <a:r>
              <a:rPr lang="ja-JP" altLang="en-US"/>
              <a:t>第 </a:t>
            </a:r>
            <a:r>
              <a:rPr lang="en-US" altLang="ja-JP"/>
              <a:t>5 </a:t>
            </a:r>
            <a:r>
              <a:rPr lang="ja-JP" altLang="en-US"/>
              <a:t>レベル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2328" y="2057400"/>
            <a:ext cx="3194943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ja-JP" altLang="en-US"/>
              <a:t>マスター テキストの書式設定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E7D5AA-8269-4535-8514-A756435E6B5F}" type="datetime1">
              <a:rPr kumimoji="1" lang="ja-JP" altLang="en-US" smtClean="0"/>
              <a:t>2021/7/29</a:t>
            </a:fld>
            <a:endParaRPr kumimoji="1" lang="ja-JP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E2A555-50F0-41BF-BAF1-D239D1ABEAAD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2922199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タイトル付きの図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2328" y="457200"/>
            <a:ext cx="3194943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ja-JP" altLang="en-US"/>
              <a:t>マスター タイトルの書式設定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211340" y="987427"/>
            <a:ext cx="5014913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ja-JP" altLang="en-US"/>
              <a:t>図を追加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2328" y="2057400"/>
            <a:ext cx="3194943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ja-JP" altLang="en-US"/>
              <a:t>マスター テキストの書式設定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E5DB7F-515F-43A6-9F0C-D3B976E9E71F}" type="datetime1">
              <a:rPr kumimoji="1" lang="ja-JP" altLang="en-US" smtClean="0"/>
              <a:t>2021/7/29</a:t>
            </a:fld>
            <a:endParaRPr kumimoji="1" lang="ja-JP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E2A555-50F0-41BF-BAF1-D239D1ABEAAD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18673801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タイトルと&#10;縦書きテキスト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ja-JP" altLang="en-US"/>
              <a:t>マスター タイトルの書式設定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ja-JP" altLang="en-US"/>
              <a:t>マスター テキストの書式設定</a:t>
            </a:r>
          </a:p>
          <a:p>
            <a:pPr lvl="1"/>
            <a:r>
              <a:rPr lang="ja-JP" altLang="en-US"/>
              <a:t>第 </a:t>
            </a:r>
            <a:r>
              <a:rPr lang="en-US" altLang="ja-JP"/>
              <a:t>2 </a:t>
            </a:r>
            <a:r>
              <a:rPr lang="ja-JP" altLang="en-US"/>
              <a:t>レベル</a:t>
            </a:r>
          </a:p>
          <a:p>
            <a:pPr lvl="2"/>
            <a:r>
              <a:rPr lang="ja-JP" altLang="en-US"/>
              <a:t>第 </a:t>
            </a:r>
            <a:r>
              <a:rPr lang="en-US" altLang="ja-JP"/>
              <a:t>3 </a:t>
            </a:r>
            <a:r>
              <a:rPr lang="ja-JP" altLang="en-US"/>
              <a:t>レベル</a:t>
            </a:r>
          </a:p>
          <a:p>
            <a:pPr lvl="3"/>
            <a:r>
              <a:rPr lang="ja-JP" altLang="en-US"/>
              <a:t>第 </a:t>
            </a:r>
            <a:r>
              <a:rPr lang="en-US" altLang="ja-JP"/>
              <a:t>4 </a:t>
            </a:r>
            <a:r>
              <a:rPr lang="ja-JP" altLang="en-US"/>
              <a:t>レベル</a:t>
            </a:r>
          </a:p>
          <a:p>
            <a:pPr lvl="4"/>
            <a:r>
              <a:rPr lang="ja-JP" altLang="en-US"/>
              <a:t>第 </a:t>
            </a:r>
            <a:r>
              <a:rPr lang="en-US" altLang="ja-JP"/>
              <a:t>5 </a:t>
            </a:r>
            <a:r>
              <a:rPr lang="ja-JP" altLang="en-US"/>
              <a:t>レベル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2BEF6-7BBB-4BFA-8E7D-70C417B899D7}" type="datetime1">
              <a:rPr kumimoji="1" lang="ja-JP" altLang="en-US" smtClean="0"/>
              <a:t>2021/7/29</a:t>
            </a:fld>
            <a:endParaRPr kumimoji="1" lang="ja-JP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E2A555-50F0-41BF-BAF1-D239D1ABEAAD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27506554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縦書きタイトルと&#10;縦書きテキスト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88982" y="365125"/>
            <a:ext cx="2135981" cy="5811838"/>
          </a:xfrm>
        </p:spPr>
        <p:txBody>
          <a:bodyPr vert="eaVert"/>
          <a:lstStyle/>
          <a:p>
            <a:r>
              <a:rPr lang="ja-JP" altLang="en-US"/>
              <a:t>マスター タイトルの書式設定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1038" y="365125"/>
            <a:ext cx="6284119" cy="5811838"/>
          </a:xfrm>
        </p:spPr>
        <p:txBody>
          <a:bodyPr vert="eaVert"/>
          <a:lstStyle/>
          <a:p>
            <a:pPr lvl="0"/>
            <a:r>
              <a:rPr lang="ja-JP" altLang="en-US"/>
              <a:t>マスター テキストの書式設定</a:t>
            </a:r>
          </a:p>
          <a:p>
            <a:pPr lvl="1"/>
            <a:r>
              <a:rPr lang="ja-JP" altLang="en-US"/>
              <a:t>第 </a:t>
            </a:r>
            <a:r>
              <a:rPr lang="en-US" altLang="ja-JP"/>
              <a:t>2 </a:t>
            </a:r>
            <a:r>
              <a:rPr lang="ja-JP" altLang="en-US"/>
              <a:t>レベル</a:t>
            </a:r>
          </a:p>
          <a:p>
            <a:pPr lvl="2"/>
            <a:r>
              <a:rPr lang="ja-JP" altLang="en-US"/>
              <a:t>第 </a:t>
            </a:r>
            <a:r>
              <a:rPr lang="en-US" altLang="ja-JP"/>
              <a:t>3 </a:t>
            </a:r>
            <a:r>
              <a:rPr lang="ja-JP" altLang="en-US"/>
              <a:t>レベル</a:t>
            </a:r>
          </a:p>
          <a:p>
            <a:pPr lvl="3"/>
            <a:r>
              <a:rPr lang="ja-JP" altLang="en-US"/>
              <a:t>第 </a:t>
            </a:r>
            <a:r>
              <a:rPr lang="en-US" altLang="ja-JP"/>
              <a:t>4 </a:t>
            </a:r>
            <a:r>
              <a:rPr lang="ja-JP" altLang="en-US"/>
              <a:t>レベル</a:t>
            </a:r>
          </a:p>
          <a:p>
            <a:pPr lvl="4"/>
            <a:r>
              <a:rPr lang="ja-JP" altLang="en-US"/>
              <a:t>第 </a:t>
            </a:r>
            <a:r>
              <a:rPr lang="en-US" altLang="ja-JP"/>
              <a:t>5 </a:t>
            </a:r>
            <a:r>
              <a:rPr lang="ja-JP" altLang="en-US"/>
              <a:t>レベル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C71CDA-FFCD-4ED8-BE64-5CF9D4CFDAF8}" type="datetime1">
              <a:rPr kumimoji="1" lang="ja-JP" altLang="en-US" smtClean="0"/>
              <a:t>2021/7/29</a:t>
            </a:fld>
            <a:endParaRPr kumimoji="1" lang="ja-JP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E2A555-50F0-41BF-BAF1-D239D1ABEAAD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34167063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1038" y="365127"/>
            <a:ext cx="8543925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ja-JP" altLang="en-US"/>
              <a:t>マスター タイトルの書式設定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1038" y="1825625"/>
            <a:ext cx="8543925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ja-JP" altLang="en-US"/>
              <a:t>マスター テキストの書式設定</a:t>
            </a:r>
          </a:p>
          <a:p>
            <a:pPr lvl="1"/>
            <a:r>
              <a:rPr lang="ja-JP" altLang="en-US"/>
              <a:t>第 </a:t>
            </a:r>
            <a:r>
              <a:rPr lang="en-US" altLang="ja-JP"/>
              <a:t>2 </a:t>
            </a:r>
            <a:r>
              <a:rPr lang="ja-JP" altLang="en-US"/>
              <a:t>レベル</a:t>
            </a:r>
          </a:p>
          <a:p>
            <a:pPr lvl="2"/>
            <a:r>
              <a:rPr lang="ja-JP" altLang="en-US"/>
              <a:t>第 </a:t>
            </a:r>
            <a:r>
              <a:rPr lang="en-US" altLang="ja-JP"/>
              <a:t>3 </a:t>
            </a:r>
            <a:r>
              <a:rPr lang="ja-JP" altLang="en-US"/>
              <a:t>レベル</a:t>
            </a:r>
          </a:p>
          <a:p>
            <a:pPr lvl="3"/>
            <a:r>
              <a:rPr lang="ja-JP" altLang="en-US"/>
              <a:t>第 </a:t>
            </a:r>
            <a:r>
              <a:rPr lang="en-US" altLang="ja-JP"/>
              <a:t>4 </a:t>
            </a:r>
            <a:r>
              <a:rPr lang="ja-JP" altLang="en-US"/>
              <a:t>レベル</a:t>
            </a:r>
          </a:p>
          <a:p>
            <a:pPr lvl="4"/>
            <a:r>
              <a:rPr lang="ja-JP" altLang="en-US"/>
              <a:t>第 </a:t>
            </a:r>
            <a:r>
              <a:rPr lang="en-US" altLang="ja-JP"/>
              <a:t>5 </a:t>
            </a:r>
            <a:r>
              <a:rPr lang="ja-JP" altLang="en-US"/>
              <a:t>レベル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81038" y="6356352"/>
            <a:ext cx="2228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D83508-DB2C-4EC9-942A-1BEEBE0506A6}" type="datetime1">
              <a:rPr kumimoji="1" lang="ja-JP" altLang="en-US" smtClean="0"/>
              <a:t>2021/7/29</a:t>
            </a:fld>
            <a:endParaRPr kumimoji="1" lang="ja-JP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281363" y="6356352"/>
            <a:ext cx="334327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kumimoji="1" lang="ja-JP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996113" y="6356352"/>
            <a:ext cx="2228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E2A555-50F0-41BF-BAF1-D239D1ABEAAD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12243512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1"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kumimoji="1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kumimoji="1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kumimoji="1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13" Type="http://schemas.openxmlformats.org/officeDocument/2006/relationships/image" Target="../media/image7.png"/><Relationship Id="rId3" Type="http://schemas.openxmlformats.org/officeDocument/2006/relationships/image" Target="../media/image2.png"/><Relationship Id="rId7" Type="http://schemas.openxmlformats.org/officeDocument/2006/relationships/image" Target="../media/image4.png"/><Relationship Id="rId12" Type="http://schemas.microsoft.com/office/2007/relationships/hdphoto" Target="../media/hdphoto5.wdp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microsoft.com/office/2007/relationships/hdphoto" Target="../media/hdphoto2.wdp"/><Relationship Id="rId11" Type="http://schemas.openxmlformats.org/officeDocument/2006/relationships/image" Target="../media/image6.png"/><Relationship Id="rId5" Type="http://schemas.openxmlformats.org/officeDocument/2006/relationships/image" Target="../media/image3.png"/><Relationship Id="rId10" Type="http://schemas.microsoft.com/office/2007/relationships/hdphoto" Target="../media/hdphoto4.wdp"/><Relationship Id="rId4" Type="http://schemas.microsoft.com/office/2007/relationships/hdphoto" Target="../media/hdphoto1.wdp"/><Relationship Id="rId9" Type="http://schemas.openxmlformats.org/officeDocument/2006/relationships/image" Target="../media/image5.png"/><Relationship Id="rId14" Type="http://schemas.microsoft.com/office/2007/relationships/hdphoto" Target="../media/hdphoto6.wdp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hdphoto" Target="../media/hdphoto9.wdp"/><Relationship Id="rId3" Type="http://schemas.openxmlformats.org/officeDocument/2006/relationships/image" Target="../media/image9.png"/><Relationship Id="rId7" Type="http://schemas.openxmlformats.org/officeDocument/2006/relationships/image" Target="../media/image11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6" Type="http://schemas.microsoft.com/office/2007/relationships/hdphoto" Target="../media/hdphoto8.wdp"/><Relationship Id="rId5" Type="http://schemas.openxmlformats.org/officeDocument/2006/relationships/image" Target="../media/image10.png"/><Relationship Id="rId4" Type="http://schemas.microsoft.com/office/2007/relationships/hdphoto" Target="../media/hdphoto7.wdp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hdphoto" Target="../media/hdphoto12.wdp"/><Relationship Id="rId3" Type="http://schemas.openxmlformats.org/officeDocument/2006/relationships/image" Target="../media/image13.png"/><Relationship Id="rId7" Type="http://schemas.openxmlformats.org/officeDocument/2006/relationships/image" Target="../media/image15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6" Type="http://schemas.microsoft.com/office/2007/relationships/hdphoto" Target="../media/hdphoto11.wdp"/><Relationship Id="rId5" Type="http://schemas.openxmlformats.org/officeDocument/2006/relationships/image" Target="../media/image14.png"/><Relationship Id="rId10" Type="http://schemas.microsoft.com/office/2007/relationships/hdphoto" Target="../media/hdphoto13.wdp"/><Relationship Id="rId4" Type="http://schemas.microsoft.com/office/2007/relationships/hdphoto" Target="../media/hdphoto10.wdp"/><Relationship Id="rId9" Type="http://schemas.openxmlformats.org/officeDocument/2006/relationships/image" Target="../media/image16.png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14.wdp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Relationship Id="rId5" Type="http://schemas.microsoft.com/office/2007/relationships/hdphoto" Target="../media/hdphoto15.wdp"/><Relationship Id="rId4" Type="http://schemas.openxmlformats.org/officeDocument/2006/relationships/image" Target="../media/image18.png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16.wdp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jpeg"/><Relationship Id="rId3" Type="http://schemas.microsoft.com/office/2007/relationships/hdphoto" Target="../media/hdphoto17.wdp"/><Relationship Id="rId7" Type="http://schemas.microsoft.com/office/2007/relationships/hdphoto" Target="../media/hdphoto19.wdp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png"/><Relationship Id="rId5" Type="http://schemas.microsoft.com/office/2007/relationships/hdphoto" Target="../media/hdphoto18.wdp"/><Relationship Id="rId4" Type="http://schemas.openxmlformats.org/officeDocument/2006/relationships/image" Target="../media/image21.png"/><Relationship Id="rId9" Type="http://schemas.openxmlformats.org/officeDocument/2006/relationships/image" Target="../media/image24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png"/><Relationship Id="rId3" Type="http://schemas.microsoft.com/office/2007/relationships/hdphoto" Target="../media/hdphoto20.wdp"/><Relationship Id="rId7" Type="http://schemas.microsoft.com/office/2007/relationships/hdphoto" Target="../media/hdphoto21.wdp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5" Type="http://schemas.openxmlformats.org/officeDocument/2006/relationships/image" Target="../media/image27.jpeg"/><Relationship Id="rId4" Type="http://schemas.openxmlformats.org/officeDocument/2006/relationships/image" Target="../media/image26.jpeg"/><Relationship Id="rId9" Type="http://schemas.microsoft.com/office/2007/relationships/hdphoto" Target="../media/hdphoto22.wdp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hdphoto" Target="../media/hdphoto23.wdp"/><Relationship Id="rId7" Type="http://schemas.microsoft.com/office/2007/relationships/hdphoto" Target="../media/hdphoto25.wdp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2.png"/><Relationship Id="rId5" Type="http://schemas.microsoft.com/office/2007/relationships/hdphoto" Target="../media/hdphoto24.wdp"/><Relationship Id="rId4" Type="http://schemas.openxmlformats.org/officeDocument/2006/relationships/image" Target="../media/image31.png"/></Relationships>
</file>

<file path=ppt/slides/_rels/slide10.xml.rels><?xml version="1.0" encoding="UTF-8" standalone="yes"?>
<Relationships xmlns="http://schemas.openxmlformats.org/package/2006/relationships"><Relationship Id="rId3" Type="http://schemas.microsoft.com/office/2007/relationships/hdphoto" Target="../media/hdphoto26.wdp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7.xml"/><Relationship Id="rId5" Type="http://schemas.microsoft.com/office/2007/relationships/hdphoto" Target="../media/hdphoto27.wdp"/><Relationship Id="rId4" Type="http://schemas.openxmlformats.org/officeDocument/2006/relationships/image" Target="../media/image34.png"/></Relationships>
</file>

<file path=ppt/slides/_rels/slide11.xml.rels><?xml version="1.0" encoding="UTF-8" standalone="yes"?>
<Relationships xmlns="http://schemas.openxmlformats.org/package/2006/relationships"><Relationship Id="rId8" Type="http://schemas.microsoft.com/office/2007/relationships/hdphoto" Target="../media/hdphoto30.wdp"/><Relationship Id="rId3" Type="http://schemas.microsoft.com/office/2007/relationships/hdphoto" Target="../media/hdphoto28.wdp"/><Relationship Id="rId7" Type="http://schemas.openxmlformats.org/officeDocument/2006/relationships/image" Target="../media/image38.pn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7.jpeg"/><Relationship Id="rId5" Type="http://schemas.microsoft.com/office/2007/relationships/hdphoto" Target="../media/hdphoto29.wdp"/><Relationship Id="rId10" Type="http://schemas.microsoft.com/office/2007/relationships/hdphoto" Target="../media/hdphoto31.wdp"/><Relationship Id="rId4" Type="http://schemas.openxmlformats.org/officeDocument/2006/relationships/image" Target="../media/image36.png"/><Relationship Id="rId9" Type="http://schemas.openxmlformats.org/officeDocument/2006/relationships/image" Target="../media/image39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4.png"/><Relationship Id="rId3" Type="http://schemas.microsoft.com/office/2007/relationships/hdphoto" Target="../media/hdphoto32.wdp"/><Relationship Id="rId7" Type="http://schemas.microsoft.com/office/2007/relationships/hdphoto" Target="../media/hdphoto33.wdp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3.png"/><Relationship Id="rId11" Type="http://schemas.microsoft.com/office/2007/relationships/hdphoto" Target="../media/hdphoto35.wdp"/><Relationship Id="rId5" Type="http://schemas.openxmlformats.org/officeDocument/2006/relationships/image" Target="../media/image42.jpeg"/><Relationship Id="rId10" Type="http://schemas.openxmlformats.org/officeDocument/2006/relationships/image" Target="../media/image45.png"/><Relationship Id="rId4" Type="http://schemas.openxmlformats.org/officeDocument/2006/relationships/image" Target="../media/image41.jpeg"/><Relationship Id="rId9" Type="http://schemas.microsoft.com/office/2007/relationships/hdphoto" Target="../media/hdphoto34.wdp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9.png"/><Relationship Id="rId13" Type="http://schemas.microsoft.com/office/2007/relationships/hdphoto" Target="../media/hdphoto41.wdp"/><Relationship Id="rId3" Type="http://schemas.microsoft.com/office/2007/relationships/hdphoto" Target="../media/hdphoto36.wdp"/><Relationship Id="rId7" Type="http://schemas.microsoft.com/office/2007/relationships/hdphoto" Target="../media/hdphoto38.wdp"/><Relationship Id="rId12" Type="http://schemas.openxmlformats.org/officeDocument/2006/relationships/image" Target="../media/image51.png"/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8.png"/><Relationship Id="rId11" Type="http://schemas.microsoft.com/office/2007/relationships/hdphoto" Target="../media/hdphoto40.wdp"/><Relationship Id="rId5" Type="http://schemas.microsoft.com/office/2007/relationships/hdphoto" Target="../media/hdphoto37.wdp"/><Relationship Id="rId10" Type="http://schemas.openxmlformats.org/officeDocument/2006/relationships/image" Target="../media/image50.png"/><Relationship Id="rId4" Type="http://schemas.openxmlformats.org/officeDocument/2006/relationships/image" Target="../media/image47.png"/><Relationship Id="rId9" Type="http://schemas.microsoft.com/office/2007/relationships/hdphoto" Target="../media/hdphoto39.wdp"/></Relationships>
</file>

<file path=ppt/slides/_rels/slide14.xml.rels><?xml version="1.0" encoding="UTF-8" standalone="yes"?>
<Relationships xmlns="http://schemas.openxmlformats.org/package/2006/relationships"><Relationship Id="rId3" Type="http://schemas.microsoft.com/office/2007/relationships/hdphoto" Target="../media/hdphoto42.wdp"/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7.xml"/><Relationship Id="rId5" Type="http://schemas.microsoft.com/office/2007/relationships/hdphoto" Target="../media/hdphoto43.wdp"/><Relationship Id="rId4" Type="http://schemas.openxmlformats.org/officeDocument/2006/relationships/image" Target="../media/image53.png"/></Relationships>
</file>

<file path=ppt/slides/_rels/slide15.xml.rels><?xml version="1.0" encoding="UTF-8" standalone="yes"?>
<Relationships xmlns="http://schemas.openxmlformats.org/package/2006/relationships"><Relationship Id="rId3" Type="http://schemas.microsoft.com/office/2007/relationships/hdphoto" Target="../media/hdphoto44.wdp"/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7.xml"/><Relationship Id="rId5" Type="http://schemas.microsoft.com/office/2007/relationships/hdphoto" Target="../media/hdphoto45.wdp"/><Relationship Id="rId4" Type="http://schemas.openxmlformats.org/officeDocument/2006/relationships/image" Target="../media/image55.png"/></Relationships>
</file>

<file path=ppt/slides/_rels/slide16.xml.rels><?xml version="1.0" encoding="UTF-8" standalone="yes"?>
<Relationships xmlns="http://schemas.openxmlformats.org/package/2006/relationships"><Relationship Id="rId3" Type="http://schemas.microsoft.com/office/2007/relationships/hdphoto" Target="../media/hdphoto46.wdp"/><Relationship Id="rId7" Type="http://schemas.microsoft.com/office/2007/relationships/hdphoto" Target="../media/hdphoto48.wdp"/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8.png"/><Relationship Id="rId5" Type="http://schemas.microsoft.com/office/2007/relationships/hdphoto" Target="../media/hdphoto47.wdp"/><Relationship Id="rId4" Type="http://schemas.openxmlformats.org/officeDocument/2006/relationships/image" Target="../media/image57.png"/></Relationships>
</file>

<file path=ppt/slides/_rels/slide17.xml.rels><?xml version="1.0" encoding="UTF-8" standalone="yes"?>
<Relationships xmlns="http://schemas.openxmlformats.org/package/2006/relationships"><Relationship Id="rId3" Type="http://schemas.microsoft.com/office/2007/relationships/hdphoto" Target="../media/hdphoto49.wdp"/><Relationship Id="rId7" Type="http://schemas.microsoft.com/office/2007/relationships/hdphoto" Target="../media/hdphoto51.wdp"/><Relationship Id="rId2" Type="http://schemas.openxmlformats.org/officeDocument/2006/relationships/image" Target="../media/image5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1.png"/><Relationship Id="rId5" Type="http://schemas.microsoft.com/office/2007/relationships/hdphoto" Target="../media/hdphoto50.wdp"/><Relationship Id="rId4" Type="http://schemas.openxmlformats.org/officeDocument/2006/relationships/image" Target="../media/image60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スライド番号プレースホルダー 2"/>
          <p:cNvSpPr>
            <a:spLocks noGrp="1"/>
          </p:cNvSpPr>
          <p:nvPr>
            <p:ph type="sldNum" sz="quarter" idx="12"/>
          </p:nvPr>
        </p:nvSpPr>
        <p:spPr>
          <a:xfrm>
            <a:off x="7677150" y="6483875"/>
            <a:ext cx="2228850" cy="365125"/>
          </a:xfrm>
        </p:spPr>
        <p:txBody>
          <a:bodyPr/>
          <a:lstStyle/>
          <a:p>
            <a:fld id="{C4E2A555-50F0-41BF-BAF1-D239D1ABEAAD}" type="slidenum">
              <a:rPr kumimoji="1" lang="ja-JP" altLang="en-US" smtClean="0"/>
              <a:t>1</a:t>
            </a:fld>
            <a:endParaRPr kumimoji="1" lang="ja-JP" altLang="en-US"/>
          </a:p>
        </p:txBody>
      </p:sp>
      <p:sp>
        <p:nvSpPr>
          <p:cNvPr id="2" name="テキスト ボックス 1">
            <a:extLst>
              <a:ext uri="{FF2B5EF4-FFF2-40B4-BE49-F238E27FC236}">
                <a16:creationId xmlns:a16="http://schemas.microsoft.com/office/drawing/2014/main" id="{E3C8AA50-98C8-45E9-A931-80A11C36071D}"/>
              </a:ext>
            </a:extLst>
          </p:cNvPr>
          <p:cNvSpPr txBox="1"/>
          <p:nvPr/>
        </p:nvSpPr>
        <p:spPr>
          <a:xfrm>
            <a:off x="1499971" y="2245713"/>
            <a:ext cx="6906057" cy="18158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kumimoji="1" lang="en-US" altLang="ja-JP" sz="2800" b="1" dirty="0"/>
              <a:t>NFD</a:t>
            </a:r>
            <a:r>
              <a:rPr kumimoji="1" lang="ja-JP" altLang="en-US" sz="2800" b="1" dirty="0"/>
              <a:t>の保管する</a:t>
            </a:r>
            <a:r>
              <a:rPr kumimoji="1" lang="en-US" altLang="ja-JP" sz="2800" b="1" dirty="0"/>
              <a:t>1F</a:t>
            </a:r>
            <a:r>
              <a:rPr kumimoji="1" lang="ja-JP" altLang="en-US" sz="2800" b="1" dirty="0"/>
              <a:t>汚染物試料の一覧と形態</a:t>
            </a:r>
            <a:endParaRPr kumimoji="1" lang="en-US" altLang="ja-JP" sz="2800" b="1" dirty="0"/>
          </a:p>
          <a:p>
            <a:pPr algn="ctr"/>
            <a:r>
              <a:rPr kumimoji="1" lang="ja-JP" altLang="en-US" sz="2800" b="1" dirty="0"/>
              <a:t>及び、</a:t>
            </a:r>
            <a:endParaRPr kumimoji="1" lang="en-US" altLang="ja-JP" sz="2800" b="1" dirty="0"/>
          </a:p>
          <a:p>
            <a:pPr algn="ctr"/>
            <a:r>
              <a:rPr kumimoji="1" lang="en-US" altLang="ja-JP" sz="2800" b="1" dirty="0"/>
              <a:t>1F</a:t>
            </a:r>
            <a:r>
              <a:rPr kumimoji="1" lang="ja-JP" altLang="en-US" sz="2800" b="1" dirty="0"/>
              <a:t>汚染物試料の返送</a:t>
            </a:r>
            <a:r>
              <a:rPr kumimoji="1" lang="en-US" altLang="ja-JP" sz="2800" b="1" dirty="0"/>
              <a:t>(NFD</a:t>
            </a:r>
            <a:r>
              <a:rPr kumimoji="1" lang="ja-JP" altLang="en-US" sz="2800" b="1" dirty="0"/>
              <a:t>→</a:t>
            </a:r>
            <a:r>
              <a:rPr kumimoji="1" lang="en-US" altLang="ja-JP" sz="2800" b="1" dirty="0"/>
              <a:t>JAEA</a:t>
            </a:r>
            <a:r>
              <a:rPr kumimoji="1" lang="ja-JP" altLang="en-US" sz="2800" b="1" dirty="0"/>
              <a:t>大洗</a:t>
            </a:r>
            <a:r>
              <a:rPr kumimoji="1" lang="en-US" altLang="ja-JP" sz="2800" b="1" dirty="0"/>
              <a:t>)</a:t>
            </a:r>
          </a:p>
          <a:p>
            <a:pPr algn="ctr"/>
            <a:r>
              <a:rPr kumimoji="1" lang="ja-JP" altLang="en-US" sz="2800" b="1" dirty="0"/>
              <a:t>の希望（たたき台）について</a:t>
            </a:r>
            <a:endParaRPr kumimoji="1" lang="en-US" altLang="ja-JP" sz="2800" b="1" dirty="0"/>
          </a:p>
        </p:txBody>
      </p:sp>
      <p:sp>
        <p:nvSpPr>
          <p:cNvPr id="4" name="テキスト ボックス 3">
            <a:extLst>
              <a:ext uri="{FF2B5EF4-FFF2-40B4-BE49-F238E27FC236}">
                <a16:creationId xmlns:a16="http://schemas.microsoft.com/office/drawing/2014/main" id="{BC88BA33-ED1F-495E-88A3-0A5B285EAFE4}"/>
              </a:ext>
            </a:extLst>
          </p:cNvPr>
          <p:cNvSpPr txBox="1"/>
          <p:nvPr/>
        </p:nvSpPr>
        <p:spPr>
          <a:xfrm>
            <a:off x="7874675" y="9000"/>
            <a:ext cx="2031325" cy="646331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kumimoji="1" lang="ja-JP" altLang="en-US" sz="3600" b="1" dirty="0">
                <a:latin typeface="+mn-ea"/>
              </a:rPr>
              <a:t>ドラフト</a:t>
            </a:r>
          </a:p>
        </p:txBody>
      </p:sp>
      <p:sp>
        <p:nvSpPr>
          <p:cNvPr id="5" name="テキスト ボックス 4">
            <a:extLst>
              <a:ext uri="{FF2B5EF4-FFF2-40B4-BE49-F238E27FC236}">
                <a16:creationId xmlns:a16="http://schemas.microsoft.com/office/drawing/2014/main" id="{4EFEAB48-FA99-485E-AF0C-B6DCBD330825}"/>
              </a:ext>
            </a:extLst>
          </p:cNvPr>
          <p:cNvSpPr txBox="1"/>
          <p:nvPr/>
        </p:nvSpPr>
        <p:spPr>
          <a:xfrm>
            <a:off x="3378775" y="4611722"/>
            <a:ext cx="254108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kumimoji="1" lang="en-US" altLang="ja-JP" sz="2800" b="1" dirty="0"/>
              <a:t>2021</a:t>
            </a:r>
            <a:r>
              <a:rPr kumimoji="1" lang="ja-JP" altLang="en-US" sz="2800" b="1" dirty="0"/>
              <a:t>年</a:t>
            </a:r>
            <a:r>
              <a:rPr kumimoji="1" lang="en-US" altLang="ja-JP" sz="2800" b="1" dirty="0"/>
              <a:t>7</a:t>
            </a:r>
            <a:r>
              <a:rPr kumimoji="1" lang="ja-JP" altLang="en-US" sz="2800" b="1" dirty="0"/>
              <a:t>月</a:t>
            </a:r>
            <a:r>
              <a:rPr kumimoji="1" lang="en-US" altLang="ja-JP" sz="2800" b="1" dirty="0"/>
              <a:t>29</a:t>
            </a:r>
            <a:r>
              <a:rPr kumimoji="1" lang="ja-JP" altLang="en-US" sz="2800" b="1" dirty="0"/>
              <a:t>日</a:t>
            </a:r>
            <a:endParaRPr kumimoji="1" lang="en-US" altLang="ja-JP" sz="2800" b="1" dirty="0"/>
          </a:p>
        </p:txBody>
      </p:sp>
    </p:spTree>
    <p:extLst>
      <p:ext uri="{BB962C8B-B14F-4D97-AF65-F5344CB8AC3E}">
        <p14:creationId xmlns:p14="http://schemas.microsoft.com/office/powerpoint/2010/main" val="261157699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" name="図 26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009" t="31964" r="29241" b="33988"/>
          <a:stretch/>
        </p:blipFill>
        <p:spPr>
          <a:xfrm>
            <a:off x="2809596" y="3107941"/>
            <a:ext cx="1645920" cy="1245325"/>
          </a:xfrm>
          <a:prstGeom prst="rect">
            <a:avLst/>
          </a:prstGeom>
        </p:spPr>
      </p:pic>
      <p:pic>
        <p:nvPicPr>
          <p:cNvPr id="23" name="図 22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5929" t="26327" r="32167" b="28254"/>
          <a:stretch/>
        </p:blipFill>
        <p:spPr>
          <a:xfrm>
            <a:off x="6919949" y="139326"/>
            <a:ext cx="2834517" cy="2304159"/>
          </a:xfrm>
          <a:prstGeom prst="rect">
            <a:avLst/>
          </a:prstGeom>
        </p:spPr>
      </p:pic>
      <p:pic>
        <p:nvPicPr>
          <p:cNvPr id="20" name="図 19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rightnessContrast brigh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2024" t="19772" r="21309" b="19238"/>
          <a:stretch/>
        </p:blipFill>
        <p:spPr>
          <a:xfrm>
            <a:off x="4350920" y="130618"/>
            <a:ext cx="2359600" cy="2312868"/>
          </a:xfrm>
          <a:prstGeom prst="rect">
            <a:avLst/>
          </a:prstGeom>
        </p:spPr>
      </p:pic>
      <p:pic>
        <p:nvPicPr>
          <p:cNvPr id="19" name="図 18"/>
          <p:cNvPicPr>
            <a:picLocks noChangeAspect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8691" t="30349" r="39309" b="41334"/>
          <a:stretch/>
        </p:blipFill>
        <p:spPr>
          <a:xfrm>
            <a:off x="2501634" y="476393"/>
            <a:ext cx="1554286" cy="1500458"/>
          </a:xfrm>
          <a:prstGeom prst="rect">
            <a:avLst/>
          </a:prstGeom>
        </p:spPr>
      </p:pic>
      <p:pic>
        <p:nvPicPr>
          <p:cNvPr id="15" name="図 14"/>
          <p:cNvPicPr>
            <a:picLocks noChangeAspect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6976" t="25270" r="35405" b="41333"/>
          <a:stretch/>
        </p:blipFill>
        <p:spPr>
          <a:xfrm>
            <a:off x="556812" y="531400"/>
            <a:ext cx="1622843" cy="1471750"/>
          </a:xfrm>
          <a:prstGeom prst="rect">
            <a:avLst/>
          </a:prstGeom>
        </p:spPr>
      </p:pic>
      <p:sp>
        <p:nvSpPr>
          <p:cNvPr id="4" name="テキスト ボックス 3"/>
          <p:cNvSpPr txBox="1"/>
          <p:nvPr/>
        </p:nvSpPr>
        <p:spPr>
          <a:xfrm>
            <a:off x="2534823" y="2011680"/>
            <a:ext cx="14879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kumimoji="1" lang="en-US" altLang="ja-JP" dirty="0"/>
              <a:t>P53C1SE06(1)</a:t>
            </a:r>
            <a:endParaRPr kumimoji="1" lang="ja-JP" altLang="en-US" dirty="0"/>
          </a:p>
        </p:txBody>
      </p:sp>
      <p:sp>
        <p:nvSpPr>
          <p:cNvPr id="7" name="テキスト ボックス 6"/>
          <p:cNvSpPr txBox="1"/>
          <p:nvPr/>
        </p:nvSpPr>
        <p:spPr>
          <a:xfrm>
            <a:off x="624280" y="4494800"/>
            <a:ext cx="14879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kumimoji="1" lang="en-US" altLang="ja-JP" dirty="0"/>
              <a:t>P53C1SE05(1)</a:t>
            </a:r>
            <a:endParaRPr kumimoji="1" lang="ja-JP" altLang="en-US" dirty="0"/>
          </a:p>
        </p:txBody>
      </p:sp>
      <p:sp>
        <p:nvSpPr>
          <p:cNvPr id="8" name="テキスト ボックス 7"/>
          <p:cNvSpPr txBox="1"/>
          <p:nvPr/>
        </p:nvSpPr>
        <p:spPr>
          <a:xfrm>
            <a:off x="4766889" y="2463491"/>
            <a:ext cx="14879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kumimoji="1" lang="en-US" altLang="ja-JP" dirty="0"/>
              <a:t>P53C1SE07(1)</a:t>
            </a:r>
            <a:endParaRPr kumimoji="1" lang="ja-JP" altLang="en-US" dirty="0"/>
          </a:p>
        </p:txBody>
      </p:sp>
      <p:sp>
        <p:nvSpPr>
          <p:cNvPr id="9" name="テキスト ボックス 8"/>
          <p:cNvSpPr txBox="1"/>
          <p:nvPr/>
        </p:nvSpPr>
        <p:spPr>
          <a:xfrm>
            <a:off x="7644559" y="5004355"/>
            <a:ext cx="14879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kumimoji="1" lang="en-US" altLang="ja-JP" dirty="0"/>
              <a:t>P53C1SE08(1)</a:t>
            </a:r>
            <a:endParaRPr kumimoji="1" lang="ja-JP" altLang="en-US" dirty="0"/>
          </a:p>
        </p:txBody>
      </p:sp>
      <p:sp>
        <p:nvSpPr>
          <p:cNvPr id="10" name="テキスト ボックス 9"/>
          <p:cNvSpPr txBox="1"/>
          <p:nvPr/>
        </p:nvSpPr>
        <p:spPr>
          <a:xfrm>
            <a:off x="2595154" y="2328758"/>
            <a:ext cx="136724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kumimoji="1" lang="ja-JP" altLang="en-US" sz="1400" b="1" dirty="0">
                <a:solidFill>
                  <a:srgbClr val="FF0000"/>
                </a:solidFill>
              </a:rPr>
              <a:t>未観察</a:t>
            </a:r>
            <a:endParaRPr kumimoji="1" lang="en-US" altLang="ja-JP" sz="1400" b="1" dirty="0">
              <a:solidFill>
                <a:srgbClr val="FF0000"/>
              </a:solidFill>
            </a:endParaRPr>
          </a:p>
          <a:p>
            <a:pPr algn="ctr"/>
            <a:r>
              <a:rPr kumimoji="1" lang="ja-JP" altLang="en-US" sz="1400" b="1" dirty="0">
                <a:solidFill>
                  <a:srgbClr val="FF0000"/>
                </a:solidFill>
              </a:rPr>
              <a:t>（このまま）</a:t>
            </a:r>
          </a:p>
        </p:txBody>
      </p:sp>
      <p:sp>
        <p:nvSpPr>
          <p:cNvPr id="11" name="テキスト ボックス 10"/>
          <p:cNvSpPr txBox="1"/>
          <p:nvPr/>
        </p:nvSpPr>
        <p:spPr>
          <a:xfrm>
            <a:off x="4858588" y="2832823"/>
            <a:ext cx="136724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kumimoji="1" lang="ja-JP" altLang="en-US" sz="1400" b="1" dirty="0">
                <a:solidFill>
                  <a:srgbClr val="FF0000"/>
                </a:solidFill>
              </a:rPr>
              <a:t>未観察</a:t>
            </a:r>
            <a:endParaRPr kumimoji="1" lang="en-US" altLang="ja-JP" sz="1400" b="1" dirty="0">
              <a:solidFill>
                <a:srgbClr val="FF0000"/>
              </a:solidFill>
            </a:endParaRPr>
          </a:p>
          <a:p>
            <a:pPr algn="ctr"/>
            <a:r>
              <a:rPr kumimoji="1" lang="ja-JP" altLang="en-US" sz="1400" b="1" dirty="0">
                <a:solidFill>
                  <a:srgbClr val="FF0000"/>
                </a:solidFill>
              </a:rPr>
              <a:t>（このまま）</a:t>
            </a:r>
          </a:p>
        </p:txBody>
      </p:sp>
      <p:pic>
        <p:nvPicPr>
          <p:cNvPr id="12" name="図 11"/>
          <p:cNvPicPr>
            <a:picLocks noChangeAspect="1"/>
          </p:cNvPicPr>
          <p:nvPr/>
        </p:nvPicPr>
        <p:blipFill rotWithShape="1">
          <a:blip r:embed="rId11" cstate="print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rightnessContrast bright="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l="20066" t="11211" r="24140" b="12354"/>
          <a:stretch/>
        </p:blipFill>
        <p:spPr>
          <a:xfrm>
            <a:off x="575754" y="2866297"/>
            <a:ext cx="1584960" cy="1628503"/>
          </a:xfrm>
          <a:prstGeom prst="rect">
            <a:avLst/>
          </a:prstGeom>
        </p:spPr>
      </p:pic>
      <p:sp>
        <p:nvSpPr>
          <p:cNvPr id="14" name="テキスト ボックス 13"/>
          <p:cNvSpPr txBox="1"/>
          <p:nvPr/>
        </p:nvSpPr>
        <p:spPr>
          <a:xfrm>
            <a:off x="2794827" y="4480721"/>
            <a:ext cx="16754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kumimoji="1" lang="en-US" altLang="ja-JP" dirty="0"/>
              <a:t>P53C1SE05-1(1)</a:t>
            </a:r>
            <a:endParaRPr kumimoji="1" lang="ja-JP" altLang="en-US" dirty="0"/>
          </a:p>
        </p:txBody>
      </p:sp>
      <p:cxnSp>
        <p:nvCxnSpPr>
          <p:cNvPr id="16" name="直線矢印コネクタ 15"/>
          <p:cNvCxnSpPr>
            <a:cxnSpLocks/>
            <a:stCxn id="15" idx="2"/>
            <a:endCxn id="12" idx="0"/>
          </p:cNvCxnSpPr>
          <p:nvPr/>
        </p:nvCxnSpPr>
        <p:spPr>
          <a:xfrm>
            <a:off x="1368234" y="2003150"/>
            <a:ext cx="0" cy="863147"/>
          </a:xfrm>
          <a:prstGeom prst="straightConnector1">
            <a:avLst/>
          </a:prstGeom>
          <a:ln w="38100">
            <a:solidFill>
              <a:srgbClr val="0033CC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直線矢印コネクタ 17"/>
          <p:cNvCxnSpPr>
            <a:cxnSpLocks/>
          </p:cNvCxnSpPr>
          <p:nvPr/>
        </p:nvCxnSpPr>
        <p:spPr>
          <a:xfrm flipV="1">
            <a:off x="1844257" y="3680549"/>
            <a:ext cx="1622843" cy="291754"/>
          </a:xfrm>
          <a:prstGeom prst="straightConnector1">
            <a:avLst/>
          </a:prstGeom>
          <a:ln w="38100">
            <a:solidFill>
              <a:srgbClr val="0033CC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1" name="図 20"/>
          <p:cNvPicPr>
            <a:picLocks noChangeAspect="1"/>
          </p:cNvPicPr>
          <p:nvPr/>
        </p:nvPicPr>
        <p:blipFill rotWithShape="1">
          <a:blip r:embed="rId13" cstate="print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brightnessContrast brigh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302100" y="2966555"/>
            <a:ext cx="2172826" cy="2007028"/>
          </a:xfrm>
          <a:prstGeom prst="rect">
            <a:avLst/>
          </a:prstGeom>
        </p:spPr>
      </p:pic>
      <p:cxnSp>
        <p:nvCxnSpPr>
          <p:cNvPr id="22" name="直線矢印コネクタ 21"/>
          <p:cNvCxnSpPr/>
          <p:nvPr/>
        </p:nvCxnSpPr>
        <p:spPr>
          <a:xfrm flipH="1">
            <a:off x="8534402" y="2325165"/>
            <a:ext cx="652288" cy="1097280"/>
          </a:xfrm>
          <a:prstGeom prst="straightConnector1">
            <a:avLst/>
          </a:prstGeom>
          <a:ln w="38100">
            <a:solidFill>
              <a:srgbClr val="0033CC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テキスト ボックス 34"/>
          <p:cNvSpPr txBox="1"/>
          <p:nvPr/>
        </p:nvSpPr>
        <p:spPr>
          <a:xfrm>
            <a:off x="2582267" y="3500566"/>
            <a:ext cx="54373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kumimoji="1" lang="ja-JP" altLang="en-US" sz="1400" b="1" dirty="0">
                <a:solidFill>
                  <a:srgbClr val="0033CC"/>
                </a:solidFill>
              </a:rPr>
              <a:t>貼付</a:t>
            </a:r>
            <a:endParaRPr kumimoji="1" lang="ja-JP" altLang="en-US" b="1" dirty="0">
              <a:solidFill>
                <a:srgbClr val="0033CC"/>
              </a:solidFill>
            </a:endParaRPr>
          </a:p>
        </p:txBody>
      </p:sp>
      <p:sp>
        <p:nvSpPr>
          <p:cNvPr id="31" name="テキスト ボックス 30"/>
          <p:cNvSpPr txBox="1"/>
          <p:nvPr/>
        </p:nvSpPr>
        <p:spPr>
          <a:xfrm>
            <a:off x="2854137" y="4806557"/>
            <a:ext cx="155683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kumimoji="1" lang="ja-JP" altLang="en-US" sz="1400" b="1" dirty="0">
                <a:solidFill>
                  <a:srgbClr val="0033CC"/>
                </a:solidFill>
              </a:rPr>
              <a:t>□</a:t>
            </a:r>
            <a:r>
              <a:rPr kumimoji="1" lang="en-US" altLang="ja-JP" sz="1400" b="1" dirty="0">
                <a:solidFill>
                  <a:srgbClr val="0033CC"/>
                </a:solidFill>
              </a:rPr>
              <a:t>10mm</a:t>
            </a:r>
            <a:r>
              <a:rPr kumimoji="1" lang="ja-JP" altLang="en-US" sz="1400" b="1" dirty="0">
                <a:solidFill>
                  <a:srgbClr val="0033CC"/>
                </a:solidFill>
              </a:rPr>
              <a:t>ブロック</a:t>
            </a:r>
          </a:p>
        </p:txBody>
      </p:sp>
      <p:sp>
        <p:nvSpPr>
          <p:cNvPr id="24" name="テキスト ボックス 23"/>
          <p:cNvSpPr txBox="1"/>
          <p:nvPr/>
        </p:nvSpPr>
        <p:spPr>
          <a:xfrm>
            <a:off x="1879076" y="3908663"/>
            <a:ext cx="90281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kumimoji="1" lang="ja-JP" altLang="en-US" sz="1400" b="1" dirty="0">
                <a:solidFill>
                  <a:srgbClr val="0033CC"/>
                </a:solidFill>
              </a:rPr>
              <a:t>一部切断</a:t>
            </a:r>
            <a:endParaRPr kumimoji="1" lang="ja-JP" altLang="en-US" b="1" dirty="0">
              <a:solidFill>
                <a:srgbClr val="0033CC"/>
              </a:solidFill>
            </a:endParaRPr>
          </a:p>
        </p:txBody>
      </p:sp>
      <p:sp>
        <p:nvSpPr>
          <p:cNvPr id="25" name="テキスト ボックス 24"/>
          <p:cNvSpPr txBox="1"/>
          <p:nvPr/>
        </p:nvSpPr>
        <p:spPr>
          <a:xfrm>
            <a:off x="8316807" y="2599664"/>
            <a:ext cx="54373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kumimoji="1" lang="ja-JP" altLang="en-US" sz="1400" b="1" dirty="0">
                <a:solidFill>
                  <a:srgbClr val="0033CC"/>
                </a:solidFill>
              </a:rPr>
              <a:t>貼付</a:t>
            </a:r>
            <a:endParaRPr kumimoji="1" lang="ja-JP" altLang="en-US" b="1" dirty="0">
              <a:solidFill>
                <a:srgbClr val="0033CC"/>
              </a:solidFill>
            </a:endParaRPr>
          </a:p>
        </p:txBody>
      </p:sp>
      <p:sp>
        <p:nvSpPr>
          <p:cNvPr id="26" name="テキスト ボックス 25"/>
          <p:cNvSpPr txBox="1"/>
          <p:nvPr/>
        </p:nvSpPr>
        <p:spPr>
          <a:xfrm>
            <a:off x="57755" y="16994"/>
            <a:ext cx="315503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kumimoji="1" lang="en-US" altLang="ja-JP" sz="2000" b="1" u="sng" dirty="0"/>
              <a:t>P53C1</a:t>
            </a:r>
            <a:r>
              <a:rPr kumimoji="1" lang="ja-JP" altLang="en-US" sz="2000" b="1" dirty="0"/>
              <a:t>（</a:t>
            </a:r>
            <a:r>
              <a:rPr kumimoji="1" lang="en-US" altLang="ja-JP" sz="2000" b="1" dirty="0"/>
              <a:t>1F-2 </a:t>
            </a:r>
            <a:r>
              <a:rPr kumimoji="1" lang="ja-JP" altLang="en-US" sz="2000" b="1" dirty="0"/>
              <a:t>養生シート）</a:t>
            </a:r>
          </a:p>
        </p:txBody>
      </p:sp>
      <p:sp>
        <p:nvSpPr>
          <p:cNvPr id="6" name="スライド番号プレースホルダー 5"/>
          <p:cNvSpPr>
            <a:spLocks noGrp="1"/>
          </p:cNvSpPr>
          <p:nvPr>
            <p:ph type="sldNum" sz="quarter" idx="12"/>
          </p:nvPr>
        </p:nvSpPr>
        <p:spPr>
          <a:xfrm>
            <a:off x="7656150" y="6492875"/>
            <a:ext cx="2228850" cy="365125"/>
          </a:xfrm>
        </p:spPr>
        <p:txBody>
          <a:bodyPr/>
          <a:lstStyle/>
          <a:p>
            <a:fld id="{C4E2A555-50F0-41BF-BAF1-D239D1ABEAAD}" type="slidenum">
              <a:rPr kumimoji="1" lang="ja-JP" altLang="en-US" smtClean="0"/>
              <a:t>2</a:t>
            </a:fld>
            <a:endParaRPr kumimoji="1" lang="ja-JP" altLang="en-US" dirty="0"/>
          </a:p>
        </p:txBody>
      </p:sp>
      <p:graphicFrame>
        <p:nvGraphicFramePr>
          <p:cNvPr id="2" name="表 1">
            <a:extLst>
              <a:ext uri="{FF2B5EF4-FFF2-40B4-BE49-F238E27FC236}">
                <a16:creationId xmlns:a16="http://schemas.microsoft.com/office/drawing/2014/main" id="{68360F81-53B1-4EC3-9C7B-F54E1E74328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27144960"/>
              </p:ext>
            </p:extLst>
          </p:nvPr>
        </p:nvGraphicFramePr>
        <p:xfrm>
          <a:off x="368587" y="5358471"/>
          <a:ext cx="8980001" cy="1221540"/>
        </p:xfrm>
        <a:graphic>
          <a:graphicData uri="http://schemas.openxmlformats.org/drawingml/2006/table">
            <a:tbl>
              <a:tblPr>
                <a:tableStyleId>{616DA210-FB5B-4158-B5E0-FEB733F419BA}</a:tableStyleId>
              </a:tblPr>
              <a:tblGrid>
                <a:gridCol w="361893">
                  <a:extLst>
                    <a:ext uri="{9D8B030D-6E8A-4147-A177-3AD203B41FA5}">
                      <a16:colId xmlns:a16="http://schemas.microsoft.com/office/drawing/2014/main" val="1215065013"/>
                    </a:ext>
                  </a:extLst>
                </a:gridCol>
                <a:gridCol w="908941">
                  <a:extLst>
                    <a:ext uri="{9D8B030D-6E8A-4147-A177-3AD203B41FA5}">
                      <a16:colId xmlns:a16="http://schemas.microsoft.com/office/drawing/2014/main" val="162834967"/>
                    </a:ext>
                  </a:extLst>
                </a:gridCol>
                <a:gridCol w="359088">
                  <a:extLst>
                    <a:ext uri="{9D8B030D-6E8A-4147-A177-3AD203B41FA5}">
                      <a16:colId xmlns:a16="http://schemas.microsoft.com/office/drawing/2014/main" val="3957267776"/>
                    </a:ext>
                  </a:extLst>
                </a:gridCol>
                <a:gridCol w="448859">
                  <a:extLst>
                    <a:ext uri="{9D8B030D-6E8A-4147-A177-3AD203B41FA5}">
                      <a16:colId xmlns:a16="http://schemas.microsoft.com/office/drawing/2014/main" val="2744672840"/>
                    </a:ext>
                  </a:extLst>
                </a:gridCol>
                <a:gridCol w="639625">
                  <a:extLst>
                    <a:ext uri="{9D8B030D-6E8A-4147-A177-3AD203B41FA5}">
                      <a16:colId xmlns:a16="http://schemas.microsoft.com/office/drawing/2014/main" val="2194774395"/>
                    </a:ext>
                  </a:extLst>
                </a:gridCol>
                <a:gridCol w="636773">
                  <a:extLst>
                    <a:ext uri="{9D8B030D-6E8A-4147-A177-3AD203B41FA5}">
                      <a16:colId xmlns:a16="http://schemas.microsoft.com/office/drawing/2014/main" val="4271406995"/>
                    </a:ext>
                  </a:extLst>
                </a:gridCol>
                <a:gridCol w="575149">
                  <a:extLst>
                    <a:ext uri="{9D8B030D-6E8A-4147-A177-3AD203B41FA5}">
                      <a16:colId xmlns:a16="http://schemas.microsoft.com/office/drawing/2014/main" val="3604857353"/>
                    </a:ext>
                  </a:extLst>
                </a:gridCol>
                <a:gridCol w="605961">
                  <a:extLst>
                    <a:ext uri="{9D8B030D-6E8A-4147-A177-3AD203B41FA5}">
                      <a16:colId xmlns:a16="http://schemas.microsoft.com/office/drawing/2014/main" val="1269902029"/>
                    </a:ext>
                  </a:extLst>
                </a:gridCol>
                <a:gridCol w="605961">
                  <a:extLst>
                    <a:ext uri="{9D8B030D-6E8A-4147-A177-3AD203B41FA5}">
                      <a16:colId xmlns:a16="http://schemas.microsoft.com/office/drawing/2014/main" val="4068555112"/>
                    </a:ext>
                  </a:extLst>
                </a:gridCol>
                <a:gridCol w="605961">
                  <a:extLst>
                    <a:ext uri="{9D8B030D-6E8A-4147-A177-3AD203B41FA5}">
                      <a16:colId xmlns:a16="http://schemas.microsoft.com/office/drawing/2014/main" val="2009438312"/>
                    </a:ext>
                  </a:extLst>
                </a:gridCol>
                <a:gridCol w="662989">
                  <a:extLst>
                    <a:ext uri="{9D8B030D-6E8A-4147-A177-3AD203B41FA5}">
                      <a16:colId xmlns:a16="http://schemas.microsoft.com/office/drawing/2014/main" val="2913306875"/>
                    </a:ext>
                  </a:extLst>
                </a:gridCol>
                <a:gridCol w="548933">
                  <a:extLst>
                    <a:ext uri="{9D8B030D-6E8A-4147-A177-3AD203B41FA5}">
                      <a16:colId xmlns:a16="http://schemas.microsoft.com/office/drawing/2014/main" val="3979168756"/>
                    </a:ext>
                  </a:extLst>
                </a:gridCol>
                <a:gridCol w="2019868">
                  <a:extLst>
                    <a:ext uri="{9D8B030D-6E8A-4147-A177-3AD203B41FA5}">
                      <a16:colId xmlns:a16="http://schemas.microsoft.com/office/drawing/2014/main" val="3399059317"/>
                    </a:ext>
                  </a:extLst>
                </a:gridCol>
              </a:tblGrid>
              <a:tr h="336088"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>
                          <a:effectLst/>
                        </a:rPr>
                        <a:t>返却</a:t>
                      </a:r>
                      <a:endParaRPr lang="ja-JP" alt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ja-JP" altLang="en-US" sz="1100" b="1" u="none" strike="noStrike">
                          <a:effectLst/>
                        </a:rPr>
                        <a:t>試料名番号</a:t>
                      </a:r>
                      <a:endParaRPr lang="ja-JP" alt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>
                          <a:effectLst/>
                        </a:rPr>
                        <a:t>個数</a:t>
                      </a:r>
                      <a:endParaRPr lang="ja-JP" alt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>
                          <a:effectLst/>
                        </a:rPr>
                        <a:t>重量</a:t>
                      </a:r>
                      <a:r>
                        <a:rPr lang="en-US" altLang="ja-JP" sz="1100" b="1" u="none" strike="noStrike">
                          <a:effectLst/>
                        </a:rPr>
                        <a:t>(</a:t>
                      </a:r>
                      <a:r>
                        <a:rPr lang="en-US" sz="1100" b="1" u="none" strike="noStrike">
                          <a:effectLst/>
                        </a:rPr>
                        <a:t>g)</a:t>
                      </a:r>
                      <a:endParaRPr 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>
                          <a:effectLst/>
                        </a:rPr>
                        <a:t>放射能</a:t>
                      </a:r>
                      <a:r>
                        <a:rPr lang="en-US" altLang="ja-JP" sz="1100" b="1" u="none" strike="noStrike">
                          <a:effectLst/>
                        </a:rPr>
                        <a:t>(</a:t>
                      </a:r>
                      <a:r>
                        <a:rPr lang="en-US" sz="1100" b="1" u="none" strike="noStrike">
                          <a:effectLst/>
                        </a:rPr>
                        <a:t>Bq)</a:t>
                      </a:r>
                      <a:endParaRPr 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>
                          <a:effectLst/>
                        </a:rPr>
                        <a:t>採取</a:t>
                      </a:r>
                      <a:r>
                        <a:rPr lang="en-US" altLang="ja-JP" sz="1100" b="1" u="none" strike="noStrike">
                          <a:effectLst/>
                        </a:rPr>
                        <a:t>/</a:t>
                      </a:r>
                      <a:r>
                        <a:rPr lang="ja-JP" altLang="en-US" sz="1100" b="1" u="none" strike="noStrike">
                          <a:effectLst/>
                        </a:rPr>
                        <a:t>調整</a:t>
                      </a:r>
                      <a:endParaRPr lang="ja-JP" alt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100" b="1" u="none" strike="noStrike">
                          <a:effectLst/>
                        </a:rPr>
                        <a:t>SEM</a:t>
                      </a:r>
                      <a:r>
                        <a:rPr lang="ja-JP" altLang="en-US" sz="1100" b="1" u="none" strike="noStrike">
                          <a:effectLst/>
                        </a:rPr>
                        <a:t>観察</a:t>
                      </a:r>
                      <a:endParaRPr lang="ja-JP" alt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100" b="1" u="none" strike="noStrike">
                          <a:effectLst/>
                        </a:rPr>
                        <a:t>U</a:t>
                      </a:r>
                      <a:r>
                        <a:rPr lang="ja-JP" altLang="en-US" sz="1100" b="1" u="none" strike="noStrike">
                          <a:effectLst/>
                        </a:rPr>
                        <a:t>等粒子</a:t>
                      </a:r>
                      <a:endParaRPr lang="ja-JP" alt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100" b="1" u="none" strike="noStrike">
                          <a:effectLst/>
                        </a:rPr>
                        <a:t>FIB/TEM</a:t>
                      </a:r>
                      <a:endParaRPr 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100" b="1" u="none" strike="noStrike">
                          <a:effectLst/>
                        </a:rPr>
                        <a:t>ICP-MS</a:t>
                      </a:r>
                      <a:endParaRPr 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100" b="1" u="none" strike="noStrike">
                          <a:effectLst/>
                        </a:rPr>
                        <a:t>SEM</a:t>
                      </a:r>
                      <a:r>
                        <a:rPr lang="ja-JP" altLang="en-US" sz="1100" b="1" u="none" strike="noStrike">
                          <a:effectLst/>
                        </a:rPr>
                        <a:t>試料台</a:t>
                      </a:r>
                      <a:endParaRPr lang="ja-JP" alt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>
                          <a:effectLst/>
                        </a:rPr>
                        <a:t>溶解液</a:t>
                      </a:r>
                      <a:endParaRPr lang="ja-JP" alt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>
                          <a:effectLst/>
                        </a:rPr>
                        <a:t>形状（おおよそ）</a:t>
                      </a:r>
                      <a:endParaRPr lang="ja-JP" alt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extLst>
                  <a:ext uri="{0D108BD9-81ED-4DB2-BD59-A6C34878D82A}">
                    <a16:rowId xmlns:a16="http://schemas.microsoft.com/office/drawing/2014/main" val="2586247997"/>
                  </a:ext>
                </a:extLst>
              </a:tr>
              <a:tr h="172147"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>
                          <a:solidFill>
                            <a:srgbClr val="FF0000"/>
                          </a:solidFill>
                          <a:effectLst/>
                        </a:rPr>
                        <a:t>○</a:t>
                      </a:r>
                      <a:endParaRPr lang="ja-JP" altLang="en-US" sz="1100" b="1" i="0" u="none" strike="noStrike">
                        <a:solidFill>
                          <a:srgbClr val="FF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100" b="1" u="none" strike="noStrike">
                          <a:effectLst/>
                        </a:rPr>
                        <a:t>P53C1SE05</a:t>
                      </a:r>
                      <a:endParaRPr 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1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0.09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100" b="1" u="none" strike="noStrike">
                          <a:effectLst/>
                        </a:rPr>
                        <a:t>1.70E+06</a:t>
                      </a:r>
                      <a:endParaRPr 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>
                          <a:effectLst/>
                        </a:rPr>
                        <a:t>○</a:t>
                      </a:r>
                      <a:endParaRPr lang="ja-JP" alt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-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-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-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-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>
                          <a:effectLst/>
                        </a:rPr>
                        <a:t>　</a:t>
                      </a:r>
                      <a:endParaRPr lang="ja-JP" alt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>
                          <a:effectLst/>
                        </a:rPr>
                        <a:t>　</a:t>
                      </a:r>
                      <a:endParaRPr lang="ja-JP" alt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l-GR" sz="1100" b="1" u="none" strike="noStrike">
                          <a:effectLst/>
                        </a:rPr>
                        <a:t>Φ20</a:t>
                      </a:r>
                      <a:r>
                        <a:rPr lang="en-US" sz="1100" b="1" u="none" strike="noStrike">
                          <a:effectLst/>
                        </a:rPr>
                        <a:t>mm×10ｍｍ</a:t>
                      </a:r>
                      <a:endParaRPr 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extLst>
                  <a:ext uri="{0D108BD9-81ED-4DB2-BD59-A6C34878D82A}">
                    <a16:rowId xmlns:a16="http://schemas.microsoft.com/office/drawing/2014/main" val="3724561403"/>
                  </a:ext>
                </a:extLst>
              </a:tr>
              <a:tr h="172147"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>
                          <a:solidFill>
                            <a:srgbClr val="FF0000"/>
                          </a:solidFill>
                          <a:effectLst/>
                        </a:rPr>
                        <a:t>○</a:t>
                      </a:r>
                      <a:endParaRPr lang="ja-JP" altLang="en-US" sz="1100" b="1" i="0" u="none" strike="noStrike">
                        <a:solidFill>
                          <a:srgbClr val="FF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100" b="1" u="none" strike="noStrike">
                          <a:effectLst/>
                        </a:rPr>
                        <a:t>P53C1SE05-1</a:t>
                      </a:r>
                      <a:endParaRPr 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1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0.01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100" b="1" u="none" strike="noStrike">
                          <a:effectLst/>
                        </a:rPr>
                        <a:t>1.89E+05</a:t>
                      </a:r>
                      <a:endParaRPr 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-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>
                          <a:effectLst/>
                        </a:rPr>
                        <a:t>○</a:t>
                      </a:r>
                      <a:endParaRPr lang="ja-JP" alt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×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-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-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1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>
                          <a:effectLst/>
                        </a:rPr>
                        <a:t>　</a:t>
                      </a:r>
                      <a:endParaRPr lang="ja-JP" alt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100" b="1" u="none" strike="noStrike">
                          <a:effectLst/>
                        </a:rPr>
                        <a:t>□10mm</a:t>
                      </a:r>
                      <a:r>
                        <a:rPr lang="ja-JP" altLang="en-US" sz="1100" b="1" u="none" strike="noStrike">
                          <a:effectLst/>
                        </a:rPr>
                        <a:t>ブロック</a:t>
                      </a:r>
                      <a:endParaRPr lang="ja-JP" alt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extLst>
                  <a:ext uri="{0D108BD9-81ED-4DB2-BD59-A6C34878D82A}">
                    <a16:rowId xmlns:a16="http://schemas.microsoft.com/office/drawing/2014/main" val="1179883579"/>
                  </a:ext>
                </a:extLst>
              </a:tr>
              <a:tr h="172147"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 dirty="0">
                          <a:solidFill>
                            <a:srgbClr val="FF0000"/>
                          </a:solidFill>
                          <a:effectLst/>
                        </a:rPr>
                        <a:t>○</a:t>
                      </a:r>
                      <a:endParaRPr lang="ja-JP" altLang="en-US" sz="1100" b="1" i="0" u="none" strike="noStrike" dirty="0">
                        <a:solidFill>
                          <a:srgbClr val="FF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100" b="1" u="none" strike="noStrike">
                          <a:effectLst/>
                        </a:rPr>
                        <a:t>P53C1SE06</a:t>
                      </a:r>
                      <a:endParaRPr 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1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0.1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100" b="1" u="none" strike="noStrike">
                          <a:effectLst/>
                        </a:rPr>
                        <a:t>1.89E+06</a:t>
                      </a:r>
                      <a:endParaRPr 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×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-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-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-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-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>
                          <a:effectLst/>
                        </a:rPr>
                        <a:t>　</a:t>
                      </a:r>
                      <a:endParaRPr lang="ja-JP" alt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>
                          <a:effectLst/>
                        </a:rPr>
                        <a:t>　</a:t>
                      </a:r>
                      <a:endParaRPr lang="ja-JP" alt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l-GR" sz="1100" b="1" u="none" strike="noStrike">
                          <a:effectLst/>
                        </a:rPr>
                        <a:t>Φ20</a:t>
                      </a:r>
                      <a:r>
                        <a:rPr lang="en-US" sz="1100" b="1" u="none" strike="noStrike">
                          <a:effectLst/>
                        </a:rPr>
                        <a:t>mm×10ｍｍ</a:t>
                      </a:r>
                      <a:endParaRPr 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extLst>
                  <a:ext uri="{0D108BD9-81ED-4DB2-BD59-A6C34878D82A}">
                    <a16:rowId xmlns:a16="http://schemas.microsoft.com/office/drawing/2014/main" val="1494626575"/>
                  </a:ext>
                </a:extLst>
              </a:tr>
              <a:tr h="172147"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>
                          <a:effectLst/>
                        </a:rPr>
                        <a:t>　</a:t>
                      </a:r>
                      <a:endParaRPr lang="ja-JP" alt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100" b="1" u="none" strike="noStrike">
                          <a:effectLst/>
                        </a:rPr>
                        <a:t>P53C1SE07</a:t>
                      </a:r>
                      <a:endParaRPr 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1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0.1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100" b="1" u="none" strike="noStrike">
                          <a:effectLst/>
                        </a:rPr>
                        <a:t>1.89E+06</a:t>
                      </a:r>
                      <a:endParaRPr 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×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-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-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-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-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>
                          <a:effectLst/>
                        </a:rPr>
                        <a:t>　</a:t>
                      </a:r>
                      <a:endParaRPr lang="ja-JP" alt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>
                          <a:effectLst/>
                        </a:rPr>
                        <a:t>　</a:t>
                      </a:r>
                      <a:endParaRPr lang="ja-JP" alt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100" b="1" u="none" strike="noStrike">
                          <a:effectLst/>
                        </a:rPr>
                        <a:t>9mm×6mm</a:t>
                      </a:r>
                      <a:endParaRPr 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extLst>
                  <a:ext uri="{0D108BD9-81ED-4DB2-BD59-A6C34878D82A}">
                    <a16:rowId xmlns:a16="http://schemas.microsoft.com/office/drawing/2014/main" val="605651818"/>
                  </a:ext>
                </a:extLst>
              </a:tr>
              <a:tr h="172147"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>
                          <a:effectLst/>
                        </a:rPr>
                        <a:t>　</a:t>
                      </a:r>
                      <a:endParaRPr lang="ja-JP" alt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100" b="1" u="none" strike="noStrike">
                          <a:effectLst/>
                        </a:rPr>
                        <a:t>P53C1SE08</a:t>
                      </a:r>
                      <a:endParaRPr 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1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0.1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100" b="1" u="none" strike="noStrike">
                          <a:effectLst/>
                        </a:rPr>
                        <a:t>1.89E+06</a:t>
                      </a:r>
                      <a:endParaRPr 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>
                          <a:effectLst/>
                        </a:rPr>
                        <a:t>○</a:t>
                      </a:r>
                      <a:endParaRPr lang="ja-JP" alt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>
                          <a:effectLst/>
                        </a:rPr>
                        <a:t>○</a:t>
                      </a:r>
                      <a:endParaRPr lang="ja-JP" alt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>
                          <a:effectLst/>
                        </a:rPr>
                        <a:t>○</a:t>
                      </a:r>
                      <a:endParaRPr lang="ja-JP" alt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>
                          <a:effectLst/>
                        </a:rPr>
                        <a:t>○</a:t>
                      </a:r>
                      <a:endParaRPr lang="ja-JP" alt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-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1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>
                          <a:effectLst/>
                        </a:rPr>
                        <a:t>　</a:t>
                      </a:r>
                      <a:endParaRPr lang="ja-JP" alt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l-GR" sz="1100" b="1" u="none" strike="noStrike" dirty="0">
                          <a:effectLst/>
                        </a:rPr>
                        <a:t>Φ15</a:t>
                      </a:r>
                      <a:r>
                        <a:rPr lang="en-US" sz="1100" b="1" u="none" strike="noStrike" dirty="0">
                          <a:effectLst/>
                        </a:rPr>
                        <a:t>mm×20mm</a:t>
                      </a:r>
                      <a:endParaRPr lang="en-US" sz="1100" b="1" i="0" u="none" strike="noStrike" dirty="0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extLst>
                  <a:ext uri="{0D108BD9-81ED-4DB2-BD59-A6C34878D82A}">
                    <a16:rowId xmlns:a16="http://schemas.microsoft.com/office/drawing/2014/main" val="2883406141"/>
                  </a:ext>
                </a:extLst>
              </a:tr>
            </a:tbl>
          </a:graphicData>
        </a:graphic>
      </p:graphicFrame>
      <p:sp>
        <p:nvSpPr>
          <p:cNvPr id="28" name="テキスト ボックス 27">
            <a:extLst>
              <a:ext uri="{FF2B5EF4-FFF2-40B4-BE49-F238E27FC236}">
                <a16:creationId xmlns:a16="http://schemas.microsoft.com/office/drawing/2014/main" id="{1CC01652-21B8-43CC-96D2-894D60A4F65B}"/>
              </a:ext>
            </a:extLst>
          </p:cNvPr>
          <p:cNvSpPr txBox="1"/>
          <p:nvPr/>
        </p:nvSpPr>
        <p:spPr>
          <a:xfrm>
            <a:off x="7874675" y="9000"/>
            <a:ext cx="2031325" cy="646331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kumimoji="1" lang="ja-JP" altLang="en-US" sz="3600" b="1" dirty="0">
                <a:latin typeface="+mn-ea"/>
              </a:rPr>
              <a:t>ドラフト</a:t>
            </a:r>
          </a:p>
        </p:txBody>
      </p:sp>
      <p:sp>
        <p:nvSpPr>
          <p:cNvPr id="3" name="テキスト ボックス 2">
            <a:extLst>
              <a:ext uri="{FF2B5EF4-FFF2-40B4-BE49-F238E27FC236}">
                <a16:creationId xmlns:a16="http://schemas.microsoft.com/office/drawing/2014/main" id="{B74D6CB2-5A9C-400D-8F1F-2F32ED62D920}"/>
              </a:ext>
            </a:extLst>
          </p:cNvPr>
          <p:cNvSpPr txBox="1"/>
          <p:nvPr/>
        </p:nvSpPr>
        <p:spPr>
          <a:xfrm>
            <a:off x="352887" y="6575925"/>
            <a:ext cx="656706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ja-JP" altLang="en-US" sz="1100" b="1" dirty="0"/>
              <a:t>注）</a:t>
            </a:r>
            <a:r>
              <a:rPr kumimoji="1" lang="ja-JP" altLang="en-US" sz="1100" b="1" dirty="0">
                <a:solidFill>
                  <a:srgbClr val="FF0000"/>
                </a:solidFill>
              </a:rPr>
              <a:t>○が返却</a:t>
            </a:r>
            <a:r>
              <a:rPr kumimoji="1" lang="en-US" altLang="ja-JP" sz="1100" b="1" dirty="0">
                <a:solidFill>
                  <a:srgbClr val="FF0000"/>
                </a:solidFill>
              </a:rPr>
              <a:t>(NFD</a:t>
            </a:r>
            <a:r>
              <a:rPr kumimoji="1" lang="ja-JP" altLang="en-US" sz="1100" b="1" dirty="0">
                <a:solidFill>
                  <a:srgbClr val="FF0000"/>
                </a:solidFill>
              </a:rPr>
              <a:t>→</a:t>
            </a:r>
            <a:r>
              <a:rPr kumimoji="1" lang="en-US" altLang="ja-JP" sz="1100" b="1" dirty="0">
                <a:solidFill>
                  <a:srgbClr val="FF0000"/>
                </a:solidFill>
              </a:rPr>
              <a:t>FMF)</a:t>
            </a:r>
            <a:r>
              <a:rPr kumimoji="1" lang="ja-JP" altLang="en-US" sz="1100" b="1" dirty="0">
                <a:solidFill>
                  <a:srgbClr val="FF0000"/>
                </a:solidFill>
              </a:rPr>
              <a:t>希望のたたき台</a:t>
            </a:r>
            <a:r>
              <a:rPr kumimoji="1" lang="ja-JP" altLang="en-US" sz="1100" b="1" dirty="0"/>
              <a:t>です。</a:t>
            </a:r>
            <a:r>
              <a:rPr kumimoji="1" lang="en-US" altLang="ja-JP" sz="1100" b="1" dirty="0"/>
              <a:t>(P53C</a:t>
            </a:r>
            <a:r>
              <a:rPr kumimoji="1" lang="ja-JP" altLang="en-US" sz="1100" b="1" dirty="0"/>
              <a:t>から始まる番号は分割後の</a:t>
            </a:r>
            <a:r>
              <a:rPr kumimoji="1" lang="en-US" altLang="ja-JP" sz="1100" b="1" dirty="0"/>
              <a:t>NFD</a:t>
            </a:r>
            <a:r>
              <a:rPr kumimoji="1" lang="ja-JP" altLang="en-US" sz="1100" b="1" dirty="0"/>
              <a:t>社内管理番号</a:t>
            </a:r>
            <a:r>
              <a:rPr kumimoji="1" lang="en-US" altLang="ja-JP" sz="1100" b="1" dirty="0"/>
              <a:t>)</a:t>
            </a:r>
            <a:endParaRPr kumimoji="1" lang="ja-JP" altLang="en-US" sz="1100" b="1" dirty="0"/>
          </a:p>
        </p:txBody>
      </p:sp>
      <p:sp>
        <p:nvSpPr>
          <p:cNvPr id="5" name="楕円 4">
            <a:extLst>
              <a:ext uri="{FF2B5EF4-FFF2-40B4-BE49-F238E27FC236}">
                <a16:creationId xmlns:a16="http://schemas.microsoft.com/office/drawing/2014/main" id="{3B2DB0F7-7301-4232-B87A-82B16E56CD50}"/>
              </a:ext>
            </a:extLst>
          </p:cNvPr>
          <p:cNvSpPr/>
          <p:nvPr/>
        </p:nvSpPr>
        <p:spPr>
          <a:xfrm>
            <a:off x="3467100" y="3410734"/>
            <a:ext cx="495300" cy="395049"/>
          </a:xfrm>
          <a:prstGeom prst="ellipse">
            <a:avLst/>
          </a:prstGeom>
          <a:noFill/>
          <a:ln w="28575">
            <a:solidFill>
              <a:srgbClr val="0033CC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32" name="楕円 31">
            <a:extLst>
              <a:ext uri="{FF2B5EF4-FFF2-40B4-BE49-F238E27FC236}">
                <a16:creationId xmlns:a16="http://schemas.microsoft.com/office/drawing/2014/main" id="{49AA7CC8-BF76-43DE-8A4A-D9A40B850A26}"/>
              </a:ext>
            </a:extLst>
          </p:cNvPr>
          <p:cNvSpPr/>
          <p:nvPr/>
        </p:nvSpPr>
        <p:spPr>
          <a:xfrm>
            <a:off x="1394568" y="3894595"/>
            <a:ext cx="398476" cy="266544"/>
          </a:xfrm>
          <a:prstGeom prst="ellipse">
            <a:avLst/>
          </a:prstGeom>
          <a:noFill/>
          <a:ln w="28575">
            <a:solidFill>
              <a:srgbClr val="0033CC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121448870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テキスト ボックス 3"/>
          <p:cNvSpPr txBox="1"/>
          <p:nvPr/>
        </p:nvSpPr>
        <p:spPr>
          <a:xfrm>
            <a:off x="1257995" y="3038766"/>
            <a:ext cx="15279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kumimoji="1" lang="en-US" altLang="ja-JP" dirty="0"/>
              <a:t>P53C2AR01(1)</a:t>
            </a:r>
            <a:endParaRPr kumimoji="1" lang="ja-JP" altLang="en-US" dirty="0"/>
          </a:p>
        </p:txBody>
      </p:sp>
      <p:pic>
        <p:nvPicPr>
          <p:cNvPr id="5" name="図 4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788551" y="3604868"/>
            <a:ext cx="1314994" cy="1419497"/>
          </a:xfrm>
          <a:prstGeom prst="rect">
            <a:avLst/>
          </a:prstGeom>
        </p:spPr>
      </p:pic>
      <p:sp>
        <p:nvSpPr>
          <p:cNvPr id="6" name="テキスト ボックス 5"/>
          <p:cNvSpPr txBox="1"/>
          <p:nvPr/>
        </p:nvSpPr>
        <p:spPr>
          <a:xfrm>
            <a:off x="2702094" y="5024365"/>
            <a:ext cx="14879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kumimoji="1" lang="en-US" altLang="ja-JP" dirty="0"/>
              <a:t>P53C2SE01(1)</a:t>
            </a:r>
            <a:endParaRPr kumimoji="1" lang="ja-JP" altLang="en-US" dirty="0"/>
          </a:p>
        </p:txBody>
      </p:sp>
      <p:sp>
        <p:nvSpPr>
          <p:cNvPr id="10" name="テキスト ボックス 9"/>
          <p:cNvSpPr txBox="1"/>
          <p:nvPr/>
        </p:nvSpPr>
        <p:spPr>
          <a:xfrm>
            <a:off x="3064730" y="3257045"/>
            <a:ext cx="6463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kumimoji="1" lang="ja-JP" altLang="en-US" b="1" dirty="0">
                <a:solidFill>
                  <a:srgbClr val="0033CC"/>
                </a:solidFill>
              </a:rPr>
              <a:t>採取</a:t>
            </a:r>
          </a:p>
        </p:txBody>
      </p:sp>
      <p:pic>
        <p:nvPicPr>
          <p:cNvPr id="11" name="図 10">
            <a:extLst>
              <a:ext uri="{FF2B5EF4-FFF2-40B4-BE49-F238E27FC236}">
                <a16:creationId xmlns:a16="http://schemas.microsoft.com/office/drawing/2014/main" id="{78277A7A-5E46-4401-AAB2-F72623778E1C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881724" y="439275"/>
            <a:ext cx="2403566" cy="2605645"/>
          </a:xfrm>
          <a:prstGeom prst="rect">
            <a:avLst/>
          </a:prstGeom>
        </p:spPr>
      </p:pic>
      <p:cxnSp>
        <p:nvCxnSpPr>
          <p:cNvPr id="7" name="直線矢印コネクタ 6"/>
          <p:cNvCxnSpPr>
            <a:cxnSpLocks/>
          </p:cNvCxnSpPr>
          <p:nvPr/>
        </p:nvCxnSpPr>
        <p:spPr>
          <a:xfrm>
            <a:off x="2333879" y="2489638"/>
            <a:ext cx="1081771" cy="1547577"/>
          </a:xfrm>
          <a:prstGeom prst="straightConnector1">
            <a:avLst/>
          </a:prstGeom>
          <a:ln w="38100">
            <a:solidFill>
              <a:srgbClr val="0033CC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図 11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305521" y="685605"/>
            <a:ext cx="2064553" cy="4422718"/>
          </a:xfrm>
          <a:prstGeom prst="rect">
            <a:avLst/>
          </a:prstGeom>
        </p:spPr>
      </p:pic>
      <p:pic>
        <p:nvPicPr>
          <p:cNvPr id="13" name="図 12">
            <a:extLst>
              <a:ext uri="{FF2B5EF4-FFF2-40B4-BE49-F238E27FC236}">
                <a16:creationId xmlns:a16="http://schemas.microsoft.com/office/drawing/2014/main" id="{95B7243B-F06B-434B-9A9E-F6AF5057ED2B}"/>
              </a:ext>
            </a:extLst>
          </p:cNvPr>
          <p:cNvPicPr>
            <a:picLocks noChangeAspect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rightnessContrast bright="1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013625" y="685605"/>
            <a:ext cx="1755935" cy="1926968"/>
          </a:xfrm>
          <a:prstGeom prst="rect">
            <a:avLst/>
          </a:prstGeom>
        </p:spPr>
      </p:pic>
      <p:cxnSp>
        <p:nvCxnSpPr>
          <p:cNvPr id="14" name="直線矢印コネクタ 13"/>
          <p:cNvCxnSpPr/>
          <p:nvPr/>
        </p:nvCxnSpPr>
        <p:spPr>
          <a:xfrm>
            <a:off x="2203252" y="2000812"/>
            <a:ext cx="2203268" cy="192276"/>
          </a:xfrm>
          <a:prstGeom prst="straightConnector1">
            <a:avLst/>
          </a:prstGeom>
          <a:ln w="38100">
            <a:solidFill>
              <a:srgbClr val="0033CC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直線矢印コネクタ 19"/>
          <p:cNvCxnSpPr>
            <a:cxnSpLocks/>
          </p:cNvCxnSpPr>
          <p:nvPr/>
        </p:nvCxnSpPr>
        <p:spPr>
          <a:xfrm>
            <a:off x="5120076" y="2096950"/>
            <a:ext cx="2480856" cy="1429090"/>
          </a:xfrm>
          <a:prstGeom prst="straightConnector1">
            <a:avLst/>
          </a:prstGeom>
          <a:ln w="38100">
            <a:solidFill>
              <a:srgbClr val="0033CC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直線矢印コネクタ 21"/>
          <p:cNvCxnSpPr>
            <a:cxnSpLocks/>
          </p:cNvCxnSpPr>
          <p:nvPr/>
        </p:nvCxnSpPr>
        <p:spPr>
          <a:xfrm flipV="1">
            <a:off x="5120076" y="1507646"/>
            <a:ext cx="2488420" cy="589304"/>
          </a:xfrm>
          <a:prstGeom prst="straightConnector1">
            <a:avLst/>
          </a:prstGeom>
          <a:ln w="38100">
            <a:solidFill>
              <a:srgbClr val="0033CC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テキスト ボックス 27"/>
          <p:cNvSpPr txBox="1"/>
          <p:nvPr/>
        </p:nvSpPr>
        <p:spPr>
          <a:xfrm>
            <a:off x="7574607" y="5024365"/>
            <a:ext cx="15263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kumimoji="1" lang="en-US" altLang="ja-JP" dirty="0"/>
              <a:t>P53C2CA01(2)</a:t>
            </a:r>
            <a:endParaRPr kumimoji="1" lang="ja-JP" altLang="en-US" dirty="0"/>
          </a:p>
        </p:txBody>
      </p:sp>
      <p:sp>
        <p:nvSpPr>
          <p:cNvPr id="29" name="テキスト ボックス 28"/>
          <p:cNvSpPr txBox="1"/>
          <p:nvPr/>
        </p:nvSpPr>
        <p:spPr>
          <a:xfrm>
            <a:off x="3311174" y="1731220"/>
            <a:ext cx="6463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kumimoji="1" lang="ja-JP" altLang="en-US" b="1" dirty="0">
                <a:solidFill>
                  <a:srgbClr val="0033CC"/>
                </a:solidFill>
              </a:rPr>
              <a:t>採取</a:t>
            </a:r>
          </a:p>
        </p:txBody>
      </p:sp>
      <p:sp>
        <p:nvSpPr>
          <p:cNvPr id="30" name="テキスト ボックス 29"/>
          <p:cNvSpPr txBox="1"/>
          <p:nvPr/>
        </p:nvSpPr>
        <p:spPr>
          <a:xfrm>
            <a:off x="5911628" y="3017419"/>
            <a:ext cx="6463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kumimoji="1" lang="ja-JP" altLang="en-US" b="1" dirty="0">
                <a:solidFill>
                  <a:srgbClr val="0033CC"/>
                </a:solidFill>
              </a:rPr>
              <a:t>溶解</a:t>
            </a:r>
          </a:p>
        </p:txBody>
      </p:sp>
      <p:sp>
        <p:nvSpPr>
          <p:cNvPr id="31" name="テキスト ボックス 30"/>
          <p:cNvSpPr txBox="1"/>
          <p:nvPr/>
        </p:nvSpPr>
        <p:spPr>
          <a:xfrm>
            <a:off x="6214375" y="1274294"/>
            <a:ext cx="6463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kumimoji="1" lang="ja-JP" altLang="en-US" b="1" dirty="0">
                <a:solidFill>
                  <a:srgbClr val="0033CC"/>
                </a:solidFill>
              </a:rPr>
              <a:t>残さ</a:t>
            </a:r>
          </a:p>
        </p:txBody>
      </p:sp>
      <p:sp>
        <p:nvSpPr>
          <p:cNvPr id="3" name="スライド番号プレースホルダー 2"/>
          <p:cNvSpPr>
            <a:spLocks noGrp="1"/>
          </p:cNvSpPr>
          <p:nvPr>
            <p:ph type="sldNum" sz="quarter" idx="12"/>
          </p:nvPr>
        </p:nvSpPr>
        <p:spPr>
          <a:xfrm>
            <a:off x="7677150" y="6492875"/>
            <a:ext cx="2228850" cy="365125"/>
          </a:xfrm>
        </p:spPr>
        <p:txBody>
          <a:bodyPr/>
          <a:lstStyle/>
          <a:p>
            <a:fld id="{C4E2A555-50F0-41BF-BAF1-D239D1ABEAAD}" type="slidenum">
              <a:rPr kumimoji="1" lang="ja-JP" altLang="en-US" smtClean="0"/>
              <a:t>3</a:t>
            </a:fld>
            <a:endParaRPr kumimoji="1" lang="ja-JP" altLang="en-US"/>
          </a:p>
        </p:txBody>
      </p:sp>
      <p:sp>
        <p:nvSpPr>
          <p:cNvPr id="19" name="テキスト ボックス 18"/>
          <p:cNvSpPr txBox="1"/>
          <p:nvPr/>
        </p:nvSpPr>
        <p:spPr>
          <a:xfrm>
            <a:off x="57755" y="16994"/>
            <a:ext cx="306686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kumimoji="1" lang="en-US" altLang="ja-JP" sz="2000" b="1" u="sng" dirty="0"/>
              <a:t>P53C2</a:t>
            </a:r>
            <a:r>
              <a:rPr kumimoji="1" lang="ja-JP" altLang="en-US" sz="2000" b="1" dirty="0"/>
              <a:t>（</a:t>
            </a:r>
            <a:r>
              <a:rPr kumimoji="1" lang="en-US" altLang="ja-JP" sz="2000" b="1" dirty="0"/>
              <a:t>1F-1 PCV</a:t>
            </a:r>
            <a:r>
              <a:rPr kumimoji="1" lang="ja-JP" altLang="en-US" sz="2000" b="1" dirty="0"/>
              <a:t>堆積物）</a:t>
            </a:r>
          </a:p>
        </p:txBody>
      </p:sp>
      <p:graphicFrame>
        <p:nvGraphicFramePr>
          <p:cNvPr id="8" name="表 7">
            <a:extLst>
              <a:ext uri="{FF2B5EF4-FFF2-40B4-BE49-F238E27FC236}">
                <a16:creationId xmlns:a16="http://schemas.microsoft.com/office/drawing/2014/main" id="{23239E8F-2159-49D3-B0C5-9D78203B8E2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02357996"/>
              </p:ext>
            </p:extLst>
          </p:nvPr>
        </p:nvGraphicFramePr>
        <p:xfrm>
          <a:off x="495303" y="5474352"/>
          <a:ext cx="8543924" cy="1037880"/>
        </p:xfrm>
        <a:graphic>
          <a:graphicData uri="http://schemas.openxmlformats.org/drawingml/2006/table">
            <a:tbl>
              <a:tblPr>
                <a:tableStyleId>{616DA210-FB5B-4158-B5E0-FEB733F419BA}</a:tableStyleId>
              </a:tblPr>
              <a:tblGrid>
                <a:gridCol w="344319">
                  <a:extLst>
                    <a:ext uri="{9D8B030D-6E8A-4147-A177-3AD203B41FA5}">
                      <a16:colId xmlns:a16="http://schemas.microsoft.com/office/drawing/2014/main" val="479784823"/>
                    </a:ext>
                  </a:extLst>
                </a:gridCol>
                <a:gridCol w="864802">
                  <a:extLst>
                    <a:ext uri="{9D8B030D-6E8A-4147-A177-3AD203B41FA5}">
                      <a16:colId xmlns:a16="http://schemas.microsoft.com/office/drawing/2014/main" val="3869782281"/>
                    </a:ext>
                  </a:extLst>
                </a:gridCol>
                <a:gridCol w="341650">
                  <a:extLst>
                    <a:ext uri="{9D8B030D-6E8A-4147-A177-3AD203B41FA5}">
                      <a16:colId xmlns:a16="http://schemas.microsoft.com/office/drawing/2014/main" val="1798603238"/>
                    </a:ext>
                  </a:extLst>
                </a:gridCol>
                <a:gridCol w="427062">
                  <a:extLst>
                    <a:ext uri="{9D8B030D-6E8A-4147-A177-3AD203B41FA5}">
                      <a16:colId xmlns:a16="http://schemas.microsoft.com/office/drawing/2014/main" val="1660725556"/>
                    </a:ext>
                  </a:extLst>
                </a:gridCol>
                <a:gridCol w="608564">
                  <a:extLst>
                    <a:ext uri="{9D8B030D-6E8A-4147-A177-3AD203B41FA5}">
                      <a16:colId xmlns:a16="http://schemas.microsoft.com/office/drawing/2014/main" val="365161918"/>
                    </a:ext>
                  </a:extLst>
                </a:gridCol>
                <a:gridCol w="576535">
                  <a:extLst>
                    <a:ext uri="{9D8B030D-6E8A-4147-A177-3AD203B41FA5}">
                      <a16:colId xmlns:a16="http://schemas.microsoft.com/office/drawing/2014/main" val="2959856054"/>
                    </a:ext>
                  </a:extLst>
                </a:gridCol>
                <a:gridCol w="576535">
                  <a:extLst>
                    <a:ext uri="{9D8B030D-6E8A-4147-A177-3AD203B41FA5}">
                      <a16:colId xmlns:a16="http://schemas.microsoft.com/office/drawing/2014/main" val="2019347903"/>
                    </a:ext>
                  </a:extLst>
                </a:gridCol>
                <a:gridCol w="576535">
                  <a:extLst>
                    <a:ext uri="{9D8B030D-6E8A-4147-A177-3AD203B41FA5}">
                      <a16:colId xmlns:a16="http://schemas.microsoft.com/office/drawing/2014/main" val="3389063095"/>
                    </a:ext>
                  </a:extLst>
                </a:gridCol>
                <a:gridCol w="576535">
                  <a:extLst>
                    <a:ext uri="{9D8B030D-6E8A-4147-A177-3AD203B41FA5}">
                      <a16:colId xmlns:a16="http://schemas.microsoft.com/office/drawing/2014/main" val="384508451"/>
                    </a:ext>
                  </a:extLst>
                </a:gridCol>
                <a:gridCol w="576535">
                  <a:extLst>
                    <a:ext uri="{9D8B030D-6E8A-4147-A177-3AD203B41FA5}">
                      <a16:colId xmlns:a16="http://schemas.microsoft.com/office/drawing/2014/main" val="217128657"/>
                    </a:ext>
                  </a:extLst>
                </a:gridCol>
                <a:gridCol w="576535">
                  <a:extLst>
                    <a:ext uri="{9D8B030D-6E8A-4147-A177-3AD203B41FA5}">
                      <a16:colId xmlns:a16="http://schemas.microsoft.com/office/drawing/2014/main" val="443243423"/>
                    </a:ext>
                  </a:extLst>
                </a:gridCol>
                <a:gridCol w="576535">
                  <a:extLst>
                    <a:ext uri="{9D8B030D-6E8A-4147-A177-3AD203B41FA5}">
                      <a16:colId xmlns:a16="http://schemas.microsoft.com/office/drawing/2014/main" val="2005522957"/>
                    </a:ext>
                  </a:extLst>
                </a:gridCol>
                <a:gridCol w="1921782">
                  <a:extLst>
                    <a:ext uri="{9D8B030D-6E8A-4147-A177-3AD203B41FA5}">
                      <a16:colId xmlns:a16="http://schemas.microsoft.com/office/drawing/2014/main" val="135368024"/>
                    </a:ext>
                  </a:extLst>
                </a:gridCol>
              </a:tblGrid>
              <a:tr h="148985"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>
                          <a:effectLst/>
                        </a:rPr>
                        <a:t>返却</a:t>
                      </a:r>
                      <a:endParaRPr lang="ja-JP" alt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ja-JP" altLang="en-US" sz="1100" b="1" u="none" strike="noStrike" dirty="0">
                          <a:effectLst/>
                        </a:rPr>
                        <a:t>試料名番号</a:t>
                      </a:r>
                      <a:endParaRPr lang="ja-JP" altLang="en-US" sz="1100" b="1" i="0" u="none" strike="noStrike" dirty="0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>
                          <a:effectLst/>
                        </a:rPr>
                        <a:t>個数</a:t>
                      </a:r>
                      <a:endParaRPr lang="ja-JP" alt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>
                          <a:effectLst/>
                        </a:rPr>
                        <a:t>重量</a:t>
                      </a:r>
                      <a:r>
                        <a:rPr lang="en-US" altLang="ja-JP" sz="1100" b="1" u="none" strike="noStrike">
                          <a:effectLst/>
                        </a:rPr>
                        <a:t>(</a:t>
                      </a:r>
                      <a:r>
                        <a:rPr lang="en-US" sz="1100" b="1" u="none" strike="noStrike">
                          <a:effectLst/>
                        </a:rPr>
                        <a:t>g)</a:t>
                      </a:r>
                      <a:endParaRPr 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>
                          <a:effectLst/>
                        </a:rPr>
                        <a:t>放射能</a:t>
                      </a:r>
                      <a:r>
                        <a:rPr lang="en-US" altLang="ja-JP" sz="1100" b="1" u="none" strike="noStrike">
                          <a:effectLst/>
                        </a:rPr>
                        <a:t>(</a:t>
                      </a:r>
                      <a:r>
                        <a:rPr lang="en-US" sz="1100" b="1" u="none" strike="noStrike">
                          <a:effectLst/>
                        </a:rPr>
                        <a:t>Bq)</a:t>
                      </a:r>
                      <a:endParaRPr 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>
                          <a:effectLst/>
                        </a:rPr>
                        <a:t>採取</a:t>
                      </a:r>
                      <a:r>
                        <a:rPr lang="en-US" altLang="ja-JP" sz="1100" b="1" u="none" strike="noStrike">
                          <a:effectLst/>
                        </a:rPr>
                        <a:t>/</a:t>
                      </a:r>
                      <a:r>
                        <a:rPr lang="ja-JP" altLang="en-US" sz="1100" b="1" u="none" strike="noStrike">
                          <a:effectLst/>
                        </a:rPr>
                        <a:t>調整</a:t>
                      </a:r>
                      <a:endParaRPr lang="ja-JP" alt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100" b="1" u="none" strike="noStrike">
                          <a:effectLst/>
                        </a:rPr>
                        <a:t>SEM</a:t>
                      </a:r>
                      <a:r>
                        <a:rPr lang="ja-JP" altLang="en-US" sz="1100" b="1" u="none" strike="noStrike">
                          <a:effectLst/>
                        </a:rPr>
                        <a:t>観察</a:t>
                      </a:r>
                      <a:endParaRPr lang="ja-JP" alt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100" b="1" u="none" strike="noStrike">
                          <a:effectLst/>
                        </a:rPr>
                        <a:t>U</a:t>
                      </a:r>
                      <a:r>
                        <a:rPr lang="ja-JP" altLang="en-US" sz="1100" b="1" u="none" strike="noStrike">
                          <a:effectLst/>
                        </a:rPr>
                        <a:t>等粒子</a:t>
                      </a:r>
                      <a:endParaRPr lang="ja-JP" alt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100" b="1" u="none" strike="noStrike" dirty="0">
                          <a:effectLst/>
                        </a:rPr>
                        <a:t>FIB/TEM</a:t>
                      </a:r>
                      <a:endParaRPr lang="en-US" sz="1100" b="1" i="0" u="none" strike="noStrike" dirty="0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100" b="1" u="none" strike="noStrike">
                          <a:effectLst/>
                        </a:rPr>
                        <a:t>ICP-MS</a:t>
                      </a:r>
                      <a:endParaRPr 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100" b="1" u="none" strike="noStrike">
                          <a:effectLst/>
                        </a:rPr>
                        <a:t>SEM</a:t>
                      </a:r>
                      <a:r>
                        <a:rPr lang="ja-JP" altLang="en-US" sz="1100" b="1" u="none" strike="noStrike">
                          <a:effectLst/>
                        </a:rPr>
                        <a:t>試料台</a:t>
                      </a:r>
                      <a:endParaRPr lang="ja-JP" alt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>
                          <a:effectLst/>
                        </a:rPr>
                        <a:t>溶解液</a:t>
                      </a:r>
                      <a:endParaRPr lang="ja-JP" alt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>
                          <a:effectLst/>
                        </a:rPr>
                        <a:t>形状（おおよそ）</a:t>
                      </a:r>
                      <a:endParaRPr lang="ja-JP" alt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extLst>
                  <a:ext uri="{0D108BD9-81ED-4DB2-BD59-A6C34878D82A}">
                    <a16:rowId xmlns:a16="http://schemas.microsoft.com/office/drawing/2014/main" val="979885640"/>
                  </a:ext>
                </a:extLst>
              </a:tr>
              <a:tr h="148985"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>
                          <a:effectLst/>
                        </a:rPr>
                        <a:t>　</a:t>
                      </a:r>
                      <a:endParaRPr lang="ja-JP" alt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100" b="1" u="none" strike="noStrike">
                          <a:effectLst/>
                        </a:rPr>
                        <a:t>P53C2AR01</a:t>
                      </a:r>
                      <a:endParaRPr 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1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0.49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100" b="1" u="none" strike="noStrike">
                          <a:effectLst/>
                        </a:rPr>
                        <a:t>1.53E+07</a:t>
                      </a:r>
                      <a:endParaRPr 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>
                          <a:effectLst/>
                        </a:rPr>
                        <a:t>○</a:t>
                      </a:r>
                      <a:endParaRPr lang="ja-JP" alt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-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-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-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-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>
                          <a:effectLst/>
                        </a:rPr>
                        <a:t>　</a:t>
                      </a:r>
                      <a:endParaRPr lang="ja-JP" alt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>
                          <a:effectLst/>
                        </a:rPr>
                        <a:t>　</a:t>
                      </a:r>
                      <a:endParaRPr lang="ja-JP" alt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100" b="1" u="none" strike="noStrike">
                          <a:effectLst/>
                        </a:rPr>
                        <a:t>150mm×100mm</a:t>
                      </a:r>
                      <a:r>
                        <a:rPr lang="ja-JP" altLang="en-US" sz="1100" b="1" u="none" strike="noStrike">
                          <a:effectLst/>
                        </a:rPr>
                        <a:t>ウェス</a:t>
                      </a:r>
                      <a:endParaRPr lang="ja-JP" alt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extLst>
                  <a:ext uri="{0D108BD9-81ED-4DB2-BD59-A6C34878D82A}">
                    <a16:rowId xmlns:a16="http://schemas.microsoft.com/office/drawing/2014/main" val="4059844149"/>
                  </a:ext>
                </a:extLst>
              </a:tr>
              <a:tr h="148985"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 dirty="0">
                          <a:solidFill>
                            <a:srgbClr val="FF0000"/>
                          </a:solidFill>
                          <a:effectLst/>
                        </a:rPr>
                        <a:t>○</a:t>
                      </a:r>
                      <a:endParaRPr lang="ja-JP" altLang="en-US" sz="1100" b="1" i="0" u="none" strike="noStrike" dirty="0">
                        <a:solidFill>
                          <a:srgbClr val="FF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100" b="1" u="none" strike="noStrike" dirty="0">
                          <a:effectLst/>
                        </a:rPr>
                        <a:t>P53C2CA01</a:t>
                      </a:r>
                      <a:endParaRPr lang="en-US" sz="1100" b="1" i="0" u="none" strike="noStrike" dirty="0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2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0.11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100" b="1" u="none" strike="noStrike">
                          <a:effectLst/>
                        </a:rPr>
                        <a:t>3.43E+06</a:t>
                      </a:r>
                      <a:endParaRPr 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-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-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-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-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>
                          <a:effectLst/>
                        </a:rPr>
                        <a:t>○</a:t>
                      </a:r>
                      <a:endParaRPr lang="ja-JP" alt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>
                          <a:effectLst/>
                        </a:rPr>
                        <a:t>　</a:t>
                      </a:r>
                      <a:endParaRPr lang="ja-JP" alt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1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l-GR" sz="1100" b="1" u="none" strike="noStrike" dirty="0">
                          <a:effectLst/>
                        </a:rPr>
                        <a:t>Φ30</a:t>
                      </a:r>
                      <a:r>
                        <a:rPr lang="en-US" sz="1100" b="1" u="none" strike="noStrike" dirty="0">
                          <a:effectLst/>
                        </a:rPr>
                        <a:t>mm×50mm</a:t>
                      </a:r>
                      <a:r>
                        <a:rPr lang="ja-JP" altLang="en-US" sz="1100" b="1" u="none" strike="noStrike" dirty="0">
                          <a:effectLst/>
                        </a:rPr>
                        <a:t>ポリ容器</a:t>
                      </a:r>
                      <a:r>
                        <a:rPr lang="en-US" altLang="ja-JP" sz="1100" b="1" u="none" strike="noStrike" dirty="0">
                          <a:effectLst/>
                        </a:rPr>
                        <a:t>,</a:t>
                      </a:r>
                      <a:r>
                        <a:rPr lang="el-GR" sz="1100" b="1" u="none" strike="noStrike" dirty="0">
                          <a:effectLst/>
                        </a:rPr>
                        <a:t>Φ30</a:t>
                      </a:r>
                      <a:r>
                        <a:rPr lang="en-US" sz="1100" b="1" u="none" strike="noStrike" dirty="0">
                          <a:effectLst/>
                        </a:rPr>
                        <a:t>mm</a:t>
                      </a:r>
                      <a:endParaRPr lang="en-US" sz="1100" b="1" i="0" u="none" strike="noStrike" dirty="0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extLst>
                  <a:ext uri="{0D108BD9-81ED-4DB2-BD59-A6C34878D82A}">
                    <a16:rowId xmlns:a16="http://schemas.microsoft.com/office/drawing/2014/main" val="472530206"/>
                  </a:ext>
                </a:extLst>
              </a:tr>
              <a:tr h="152189">
                <a:tc>
                  <a:txBody>
                    <a:bodyPr/>
                    <a:lstStyle/>
                    <a:p>
                      <a:pPr algn="ctr" fontAlgn="ctr"/>
                      <a:endParaRPr lang="ja-JP" altLang="en-US" sz="1100" b="1" i="0" u="none" strike="noStrike" dirty="0">
                        <a:solidFill>
                          <a:srgbClr val="FF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100" b="1" u="none" strike="noStrike">
                          <a:effectLst/>
                        </a:rPr>
                        <a:t>P53C2SE01</a:t>
                      </a:r>
                      <a:endParaRPr 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1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0.1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100" b="1" u="none" strike="noStrike">
                          <a:effectLst/>
                        </a:rPr>
                        <a:t>3.12E+06</a:t>
                      </a:r>
                      <a:endParaRPr 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-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>
                          <a:effectLst/>
                        </a:rPr>
                        <a:t>○</a:t>
                      </a:r>
                      <a:endParaRPr lang="ja-JP" alt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>
                          <a:effectLst/>
                        </a:rPr>
                        <a:t>○</a:t>
                      </a:r>
                      <a:endParaRPr lang="ja-JP" alt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>
                          <a:effectLst/>
                        </a:rPr>
                        <a:t>○</a:t>
                      </a:r>
                      <a:endParaRPr lang="ja-JP" alt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-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1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>
                          <a:effectLst/>
                        </a:rPr>
                        <a:t>　</a:t>
                      </a:r>
                      <a:endParaRPr lang="ja-JP" alt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l-GR" sz="1100" b="1" u="none" strike="noStrike" dirty="0">
                          <a:effectLst/>
                        </a:rPr>
                        <a:t>Φ15</a:t>
                      </a:r>
                      <a:r>
                        <a:rPr lang="en-US" sz="1100" b="1" u="none" strike="noStrike" dirty="0">
                          <a:effectLst/>
                        </a:rPr>
                        <a:t>mm×20mm</a:t>
                      </a:r>
                      <a:endParaRPr lang="en-US" sz="1100" b="1" i="0" u="none" strike="noStrike" dirty="0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extLst>
                  <a:ext uri="{0D108BD9-81ED-4DB2-BD59-A6C34878D82A}">
                    <a16:rowId xmlns:a16="http://schemas.microsoft.com/office/drawing/2014/main" val="3060346847"/>
                  </a:ext>
                </a:extLst>
              </a:tr>
            </a:tbl>
          </a:graphicData>
        </a:graphic>
      </p:graphicFrame>
      <p:sp>
        <p:nvSpPr>
          <p:cNvPr id="21" name="テキスト ボックス 20">
            <a:extLst>
              <a:ext uri="{FF2B5EF4-FFF2-40B4-BE49-F238E27FC236}">
                <a16:creationId xmlns:a16="http://schemas.microsoft.com/office/drawing/2014/main" id="{FF8D21C0-7B6A-433C-BEBF-5EFB5049FE28}"/>
              </a:ext>
            </a:extLst>
          </p:cNvPr>
          <p:cNvSpPr txBox="1"/>
          <p:nvPr/>
        </p:nvSpPr>
        <p:spPr>
          <a:xfrm>
            <a:off x="7874675" y="9000"/>
            <a:ext cx="2031325" cy="646331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kumimoji="1" lang="ja-JP" altLang="en-US" sz="3600" b="1" dirty="0">
                <a:latin typeface="+mn-ea"/>
              </a:rPr>
              <a:t>ドラフト</a:t>
            </a:r>
          </a:p>
        </p:txBody>
      </p:sp>
      <p:sp>
        <p:nvSpPr>
          <p:cNvPr id="25" name="テキスト ボックス 24">
            <a:extLst>
              <a:ext uri="{FF2B5EF4-FFF2-40B4-BE49-F238E27FC236}">
                <a16:creationId xmlns:a16="http://schemas.microsoft.com/office/drawing/2014/main" id="{70B75597-79E2-41CF-9C55-FB3658D46118}"/>
              </a:ext>
            </a:extLst>
          </p:cNvPr>
          <p:cNvSpPr txBox="1"/>
          <p:nvPr/>
        </p:nvSpPr>
        <p:spPr>
          <a:xfrm>
            <a:off x="495303" y="6511455"/>
            <a:ext cx="656706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ja-JP" altLang="en-US" sz="1100" b="1" dirty="0"/>
              <a:t>注）</a:t>
            </a:r>
            <a:r>
              <a:rPr kumimoji="1" lang="ja-JP" altLang="en-US" sz="1100" b="1" dirty="0">
                <a:solidFill>
                  <a:srgbClr val="FF0000"/>
                </a:solidFill>
              </a:rPr>
              <a:t>○が返却</a:t>
            </a:r>
            <a:r>
              <a:rPr kumimoji="1" lang="en-US" altLang="ja-JP" sz="1100" b="1" dirty="0">
                <a:solidFill>
                  <a:srgbClr val="FF0000"/>
                </a:solidFill>
              </a:rPr>
              <a:t>(NFD</a:t>
            </a:r>
            <a:r>
              <a:rPr kumimoji="1" lang="ja-JP" altLang="en-US" sz="1100" b="1" dirty="0">
                <a:solidFill>
                  <a:srgbClr val="FF0000"/>
                </a:solidFill>
              </a:rPr>
              <a:t>→</a:t>
            </a:r>
            <a:r>
              <a:rPr kumimoji="1" lang="en-US" altLang="ja-JP" sz="1100" b="1" dirty="0">
                <a:solidFill>
                  <a:srgbClr val="FF0000"/>
                </a:solidFill>
              </a:rPr>
              <a:t>FMF)</a:t>
            </a:r>
            <a:r>
              <a:rPr kumimoji="1" lang="ja-JP" altLang="en-US" sz="1100" b="1" dirty="0">
                <a:solidFill>
                  <a:srgbClr val="FF0000"/>
                </a:solidFill>
              </a:rPr>
              <a:t>希望のたたき台</a:t>
            </a:r>
            <a:r>
              <a:rPr kumimoji="1" lang="ja-JP" altLang="en-US" sz="1100" b="1" dirty="0"/>
              <a:t>です。</a:t>
            </a:r>
            <a:r>
              <a:rPr kumimoji="1" lang="en-US" altLang="ja-JP" sz="1100" b="1" dirty="0"/>
              <a:t>(P53C</a:t>
            </a:r>
            <a:r>
              <a:rPr kumimoji="1" lang="ja-JP" altLang="en-US" sz="1100" b="1" dirty="0"/>
              <a:t>から始まる番号は分割後の</a:t>
            </a:r>
            <a:r>
              <a:rPr kumimoji="1" lang="en-US" altLang="ja-JP" sz="1100" b="1" dirty="0"/>
              <a:t>NFD</a:t>
            </a:r>
            <a:r>
              <a:rPr kumimoji="1" lang="ja-JP" altLang="en-US" sz="1100" b="1" dirty="0"/>
              <a:t>社内管理番号</a:t>
            </a:r>
            <a:r>
              <a:rPr kumimoji="1" lang="en-US" altLang="ja-JP" sz="1100" b="1" dirty="0"/>
              <a:t>)</a:t>
            </a:r>
            <a:endParaRPr kumimoji="1" lang="ja-JP" altLang="en-US" sz="1100" b="1" dirty="0"/>
          </a:p>
        </p:txBody>
      </p:sp>
    </p:spTree>
    <p:extLst>
      <p:ext uri="{BB962C8B-B14F-4D97-AF65-F5344CB8AC3E}">
        <p14:creationId xmlns:p14="http://schemas.microsoft.com/office/powerpoint/2010/main" val="11757086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\\NFD_HL_HD3\share\disk1\2017年度PIEﾃﾞｰﾀ（重要）\P53_1F汚染物（堆積物等）_17\02_堆積物採取\170927\DSCN1529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0115" t="17548" b="20765"/>
          <a:stretch/>
        </p:blipFill>
        <p:spPr bwMode="auto">
          <a:xfrm>
            <a:off x="6786619" y="417024"/>
            <a:ext cx="2728802" cy="21074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図 8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1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5721"/>
          <a:stretch/>
        </p:blipFill>
        <p:spPr>
          <a:xfrm>
            <a:off x="529046" y="374470"/>
            <a:ext cx="3206932" cy="2267594"/>
          </a:xfrm>
          <a:prstGeom prst="rect">
            <a:avLst/>
          </a:prstGeom>
        </p:spPr>
      </p:pic>
      <p:pic>
        <p:nvPicPr>
          <p:cNvPr id="10" name="図 9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rightnessContrast bright="1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7606" t="19899" r="17536" b="13667"/>
          <a:stretch/>
        </p:blipFill>
        <p:spPr>
          <a:xfrm>
            <a:off x="408673" y="3352799"/>
            <a:ext cx="2029098" cy="1558835"/>
          </a:xfrm>
          <a:prstGeom prst="rect">
            <a:avLst/>
          </a:prstGeom>
        </p:spPr>
      </p:pic>
      <p:pic>
        <p:nvPicPr>
          <p:cNvPr id="11" name="図 10"/>
          <p:cNvPicPr>
            <a:picLocks noChangeAspect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5165" t="17682" r="27513" b="5862"/>
          <a:stretch/>
        </p:blipFill>
        <p:spPr>
          <a:xfrm>
            <a:off x="2759729" y="3180537"/>
            <a:ext cx="1480457" cy="1793967"/>
          </a:xfrm>
          <a:prstGeom prst="rect">
            <a:avLst/>
          </a:prstGeom>
        </p:spPr>
      </p:pic>
      <p:pic>
        <p:nvPicPr>
          <p:cNvPr id="12" name="図 11"/>
          <p:cNvPicPr>
            <a:picLocks noChangeAspect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rightnessContrast brigh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8024" t="28445" r="39881" b="17968"/>
          <a:stretch/>
        </p:blipFill>
        <p:spPr>
          <a:xfrm>
            <a:off x="4965762" y="2154387"/>
            <a:ext cx="1302330" cy="2368893"/>
          </a:xfrm>
          <a:prstGeom prst="rect">
            <a:avLst/>
          </a:prstGeom>
        </p:spPr>
      </p:pic>
      <p:cxnSp>
        <p:nvCxnSpPr>
          <p:cNvPr id="14" name="直線矢印コネクタ 13"/>
          <p:cNvCxnSpPr/>
          <p:nvPr/>
        </p:nvCxnSpPr>
        <p:spPr>
          <a:xfrm flipH="1">
            <a:off x="1550127" y="1863634"/>
            <a:ext cx="566056" cy="1828800"/>
          </a:xfrm>
          <a:prstGeom prst="straightConnector1">
            <a:avLst/>
          </a:prstGeom>
          <a:ln w="38100">
            <a:solidFill>
              <a:srgbClr val="0033CC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直線矢印コネクタ 17"/>
          <p:cNvCxnSpPr/>
          <p:nvPr/>
        </p:nvCxnSpPr>
        <p:spPr>
          <a:xfrm>
            <a:off x="2116183" y="1463040"/>
            <a:ext cx="966651" cy="1889759"/>
          </a:xfrm>
          <a:prstGeom prst="straightConnector1">
            <a:avLst/>
          </a:prstGeom>
          <a:ln w="38100">
            <a:solidFill>
              <a:srgbClr val="0033CC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テキスト ボックス 20"/>
          <p:cNvSpPr txBox="1"/>
          <p:nvPr/>
        </p:nvSpPr>
        <p:spPr>
          <a:xfrm>
            <a:off x="1835517" y="5014276"/>
            <a:ext cx="15279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kumimoji="1" lang="en-US" altLang="ja-JP" dirty="0"/>
              <a:t>P53C3AR01(2)</a:t>
            </a:r>
            <a:endParaRPr kumimoji="1" lang="ja-JP" altLang="en-US" dirty="0"/>
          </a:p>
        </p:txBody>
      </p:sp>
      <p:cxnSp>
        <p:nvCxnSpPr>
          <p:cNvPr id="22" name="直線矢印コネクタ 21"/>
          <p:cNvCxnSpPr/>
          <p:nvPr/>
        </p:nvCxnSpPr>
        <p:spPr>
          <a:xfrm>
            <a:off x="3273185" y="1947204"/>
            <a:ext cx="1826211" cy="1085845"/>
          </a:xfrm>
          <a:prstGeom prst="straightConnector1">
            <a:avLst/>
          </a:prstGeom>
          <a:ln w="38100">
            <a:solidFill>
              <a:srgbClr val="0033CC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テキスト ボックス 24"/>
          <p:cNvSpPr txBox="1"/>
          <p:nvPr/>
        </p:nvSpPr>
        <p:spPr>
          <a:xfrm>
            <a:off x="4060970" y="2106817"/>
            <a:ext cx="6463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kumimoji="1" lang="ja-JP" altLang="en-US" b="1" dirty="0">
                <a:solidFill>
                  <a:srgbClr val="0033CC"/>
                </a:solidFill>
              </a:rPr>
              <a:t>溶解</a:t>
            </a:r>
          </a:p>
        </p:txBody>
      </p:sp>
      <p:cxnSp>
        <p:nvCxnSpPr>
          <p:cNvPr id="27" name="直線矢印コネクタ 26"/>
          <p:cNvCxnSpPr/>
          <p:nvPr/>
        </p:nvCxnSpPr>
        <p:spPr>
          <a:xfrm>
            <a:off x="2455868" y="1322709"/>
            <a:ext cx="5965321" cy="604992"/>
          </a:xfrm>
          <a:prstGeom prst="straightConnector1">
            <a:avLst/>
          </a:prstGeom>
          <a:ln w="38100">
            <a:solidFill>
              <a:srgbClr val="0033CC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直線矢印コネクタ 31"/>
          <p:cNvCxnSpPr/>
          <p:nvPr/>
        </p:nvCxnSpPr>
        <p:spPr>
          <a:xfrm flipV="1">
            <a:off x="2783179" y="759703"/>
            <a:ext cx="4166261" cy="418508"/>
          </a:xfrm>
          <a:prstGeom prst="straightConnector1">
            <a:avLst/>
          </a:prstGeom>
          <a:ln w="38100">
            <a:solidFill>
              <a:srgbClr val="0033CC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テキスト ボックス 34"/>
          <p:cNvSpPr txBox="1"/>
          <p:nvPr/>
        </p:nvSpPr>
        <p:spPr>
          <a:xfrm>
            <a:off x="5099397" y="1254632"/>
            <a:ext cx="15696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kumimoji="1" lang="ja-JP" altLang="en-US" b="1" dirty="0">
                <a:solidFill>
                  <a:srgbClr val="0033CC"/>
                </a:solidFill>
              </a:rPr>
              <a:t>歯ブラシ毛先</a:t>
            </a:r>
          </a:p>
        </p:txBody>
      </p:sp>
      <p:sp>
        <p:nvSpPr>
          <p:cNvPr id="36" name="テキスト ボックス 35"/>
          <p:cNvSpPr txBox="1"/>
          <p:nvPr/>
        </p:nvSpPr>
        <p:spPr>
          <a:xfrm>
            <a:off x="4600643" y="518345"/>
            <a:ext cx="11079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kumimoji="1" lang="ja-JP" altLang="en-US" b="1" dirty="0">
                <a:solidFill>
                  <a:srgbClr val="0033CC"/>
                </a:solidFill>
              </a:rPr>
              <a:t>粉末採取</a:t>
            </a:r>
          </a:p>
        </p:txBody>
      </p:sp>
      <p:sp>
        <p:nvSpPr>
          <p:cNvPr id="38" name="テキスト ボックス 37"/>
          <p:cNvSpPr txBox="1"/>
          <p:nvPr/>
        </p:nvSpPr>
        <p:spPr>
          <a:xfrm>
            <a:off x="4848406" y="4542302"/>
            <a:ext cx="15263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kumimoji="1" lang="en-US" altLang="ja-JP" dirty="0"/>
              <a:t>P53C3CA01(1)</a:t>
            </a:r>
            <a:endParaRPr kumimoji="1" lang="ja-JP" altLang="en-US" dirty="0"/>
          </a:p>
        </p:txBody>
      </p:sp>
      <p:sp>
        <p:nvSpPr>
          <p:cNvPr id="39" name="テキスト ボックス 38"/>
          <p:cNvSpPr txBox="1"/>
          <p:nvPr/>
        </p:nvSpPr>
        <p:spPr>
          <a:xfrm>
            <a:off x="8008277" y="2556755"/>
            <a:ext cx="14879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kumimoji="1" lang="en-US" altLang="ja-JP" dirty="0"/>
              <a:t>P53C3SE02(1)</a:t>
            </a:r>
            <a:endParaRPr kumimoji="1" lang="ja-JP" altLang="en-US" dirty="0"/>
          </a:p>
        </p:txBody>
      </p:sp>
      <p:sp>
        <p:nvSpPr>
          <p:cNvPr id="40" name="テキスト ボックス 39"/>
          <p:cNvSpPr txBox="1"/>
          <p:nvPr/>
        </p:nvSpPr>
        <p:spPr>
          <a:xfrm>
            <a:off x="6352748" y="73556"/>
            <a:ext cx="14879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kumimoji="1" lang="en-US" altLang="ja-JP" dirty="0"/>
              <a:t>P53C3SE01(1)</a:t>
            </a:r>
            <a:endParaRPr kumimoji="1" lang="ja-JP" altLang="en-US" dirty="0"/>
          </a:p>
        </p:txBody>
      </p:sp>
      <p:sp>
        <p:nvSpPr>
          <p:cNvPr id="4" name="スライド番号プレースホルダー 3"/>
          <p:cNvSpPr>
            <a:spLocks noGrp="1"/>
          </p:cNvSpPr>
          <p:nvPr>
            <p:ph type="sldNum" sz="quarter" idx="12"/>
          </p:nvPr>
        </p:nvSpPr>
        <p:spPr>
          <a:xfrm>
            <a:off x="7677150" y="6492875"/>
            <a:ext cx="2228850" cy="365125"/>
          </a:xfrm>
        </p:spPr>
        <p:txBody>
          <a:bodyPr/>
          <a:lstStyle/>
          <a:p>
            <a:fld id="{C4E2A555-50F0-41BF-BAF1-D239D1ABEAAD}" type="slidenum">
              <a:rPr kumimoji="1" lang="ja-JP" altLang="en-US" smtClean="0"/>
              <a:t>4</a:t>
            </a:fld>
            <a:endParaRPr kumimoji="1" lang="ja-JP" altLang="en-US"/>
          </a:p>
        </p:txBody>
      </p:sp>
      <p:sp>
        <p:nvSpPr>
          <p:cNvPr id="23" name="テキスト ボックス 22"/>
          <p:cNvSpPr txBox="1"/>
          <p:nvPr/>
        </p:nvSpPr>
        <p:spPr>
          <a:xfrm>
            <a:off x="57755" y="16994"/>
            <a:ext cx="374333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kumimoji="1" lang="en-US" altLang="ja-JP" sz="2000" b="1" u="sng" dirty="0"/>
              <a:t>P53C3</a:t>
            </a:r>
            <a:r>
              <a:rPr kumimoji="1" lang="ja-JP" altLang="en-US" sz="2000" b="1" dirty="0"/>
              <a:t>（</a:t>
            </a:r>
            <a:r>
              <a:rPr kumimoji="1" lang="en-US" altLang="ja-JP" sz="2000" b="1" dirty="0"/>
              <a:t>1F-2 TIP</a:t>
            </a:r>
            <a:r>
              <a:rPr kumimoji="1" lang="ja-JP" altLang="en-US" sz="2000" b="1" dirty="0"/>
              <a:t>配管内堆積物）</a:t>
            </a:r>
          </a:p>
        </p:txBody>
      </p:sp>
      <p:graphicFrame>
        <p:nvGraphicFramePr>
          <p:cNvPr id="2" name="表 1">
            <a:extLst>
              <a:ext uri="{FF2B5EF4-FFF2-40B4-BE49-F238E27FC236}">
                <a16:creationId xmlns:a16="http://schemas.microsoft.com/office/drawing/2014/main" id="{B8AA8B8E-914A-4E22-AF09-8B99AB935EE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97619549"/>
              </p:ext>
            </p:extLst>
          </p:nvPr>
        </p:nvGraphicFramePr>
        <p:xfrm>
          <a:off x="693800" y="5437640"/>
          <a:ext cx="8543924" cy="1045890"/>
        </p:xfrm>
        <a:graphic>
          <a:graphicData uri="http://schemas.openxmlformats.org/drawingml/2006/table">
            <a:tbl>
              <a:tblPr>
                <a:tableStyleId>{616DA210-FB5B-4158-B5E0-FEB733F419BA}</a:tableStyleId>
              </a:tblPr>
              <a:tblGrid>
                <a:gridCol w="344319">
                  <a:extLst>
                    <a:ext uri="{9D8B030D-6E8A-4147-A177-3AD203B41FA5}">
                      <a16:colId xmlns:a16="http://schemas.microsoft.com/office/drawing/2014/main" val="4104366458"/>
                    </a:ext>
                  </a:extLst>
                </a:gridCol>
                <a:gridCol w="864802">
                  <a:extLst>
                    <a:ext uri="{9D8B030D-6E8A-4147-A177-3AD203B41FA5}">
                      <a16:colId xmlns:a16="http://schemas.microsoft.com/office/drawing/2014/main" val="2911667013"/>
                    </a:ext>
                  </a:extLst>
                </a:gridCol>
                <a:gridCol w="341650">
                  <a:extLst>
                    <a:ext uri="{9D8B030D-6E8A-4147-A177-3AD203B41FA5}">
                      <a16:colId xmlns:a16="http://schemas.microsoft.com/office/drawing/2014/main" val="93964210"/>
                    </a:ext>
                  </a:extLst>
                </a:gridCol>
                <a:gridCol w="427062">
                  <a:extLst>
                    <a:ext uri="{9D8B030D-6E8A-4147-A177-3AD203B41FA5}">
                      <a16:colId xmlns:a16="http://schemas.microsoft.com/office/drawing/2014/main" val="3228183895"/>
                    </a:ext>
                  </a:extLst>
                </a:gridCol>
                <a:gridCol w="608564">
                  <a:extLst>
                    <a:ext uri="{9D8B030D-6E8A-4147-A177-3AD203B41FA5}">
                      <a16:colId xmlns:a16="http://schemas.microsoft.com/office/drawing/2014/main" val="3204681538"/>
                    </a:ext>
                  </a:extLst>
                </a:gridCol>
                <a:gridCol w="576535">
                  <a:extLst>
                    <a:ext uri="{9D8B030D-6E8A-4147-A177-3AD203B41FA5}">
                      <a16:colId xmlns:a16="http://schemas.microsoft.com/office/drawing/2014/main" val="3489374062"/>
                    </a:ext>
                  </a:extLst>
                </a:gridCol>
                <a:gridCol w="576535">
                  <a:extLst>
                    <a:ext uri="{9D8B030D-6E8A-4147-A177-3AD203B41FA5}">
                      <a16:colId xmlns:a16="http://schemas.microsoft.com/office/drawing/2014/main" val="252616377"/>
                    </a:ext>
                  </a:extLst>
                </a:gridCol>
                <a:gridCol w="576535">
                  <a:extLst>
                    <a:ext uri="{9D8B030D-6E8A-4147-A177-3AD203B41FA5}">
                      <a16:colId xmlns:a16="http://schemas.microsoft.com/office/drawing/2014/main" val="1110183697"/>
                    </a:ext>
                  </a:extLst>
                </a:gridCol>
                <a:gridCol w="576535">
                  <a:extLst>
                    <a:ext uri="{9D8B030D-6E8A-4147-A177-3AD203B41FA5}">
                      <a16:colId xmlns:a16="http://schemas.microsoft.com/office/drawing/2014/main" val="116006895"/>
                    </a:ext>
                  </a:extLst>
                </a:gridCol>
                <a:gridCol w="576535">
                  <a:extLst>
                    <a:ext uri="{9D8B030D-6E8A-4147-A177-3AD203B41FA5}">
                      <a16:colId xmlns:a16="http://schemas.microsoft.com/office/drawing/2014/main" val="3522079930"/>
                    </a:ext>
                  </a:extLst>
                </a:gridCol>
                <a:gridCol w="576535">
                  <a:extLst>
                    <a:ext uri="{9D8B030D-6E8A-4147-A177-3AD203B41FA5}">
                      <a16:colId xmlns:a16="http://schemas.microsoft.com/office/drawing/2014/main" val="1859725090"/>
                    </a:ext>
                  </a:extLst>
                </a:gridCol>
                <a:gridCol w="576535">
                  <a:extLst>
                    <a:ext uri="{9D8B030D-6E8A-4147-A177-3AD203B41FA5}">
                      <a16:colId xmlns:a16="http://schemas.microsoft.com/office/drawing/2014/main" val="2592381615"/>
                    </a:ext>
                  </a:extLst>
                </a:gridCol>
                <a:gridCol w="1921782">
                  <a:extLst>
                    <a:ext uri="{9D8B030D-6E8A-4147-A177-3AD203B41FA5}">
                      <a16:colId xmlns:a16="http://schemas.microsoft.com/office/drawing/2014/main" val="3987075231"/>
                    </a:ext>
                  </a:extLst>
                </a:gridCol>
              </a:tblGrid>
              <a:tr h="148985"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>
                          <a:effectLst/>
                        </a:rPr>
                        <a:t>返却</a:t>
                      </a:r>
                      <a:endParaRPr lang="ja-JP" alt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ja-JP" altLang="en-US" sz="1100" b="1" u="none" strike="noStrike" dirty="0">
                          <a:effectLst/>
                        </a:rPr>
                        <a:t>試料名番号</a:t>
                      </a:r>
                      <a:endParaRPr lang="ja-JP" altLang="en-US" sz="1100" b="1" i="0" u="none" strike="noStrike" dirty="0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>
                          <a:effectLst/>
                        </a:rPr>
                        <a:t>個数</a:t>
                      </a:r>
                      <a:endParaRPr lang="ja-JP" alt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>
                          <a:effectLst/>
                        </a:rPr>
                        <a:t>重量</a:t>
                      </a:r>
                      <a:r>
                        <a:rPr lang="en-US" altLang="ja-JP" sz="1100" b="1" u="none" strike="noStrike">
                          <a:effectLst/>
                        </a:rPr>
                        <a:t>(</a:t>
                      </a:r>
                      <a:r>
                        <a:rPr lang="en-US" sz="1100" b="1" u="none" strike="noStrike">
                          <a:effectLst/>
                        </a:rPr>
                        <a:t>g)</a:t>
                      </a:r>
                      <a:endParaRPr 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>
                          <a:effectLst/>
                        </a:rPr>
                        <a:t>放射能</a:t>
                      </a:r>
                      <a:r>
                        <a:rPr lang="en-US" altLang="ja-JP" sz="1100" b="1" u="none" strike="noStrike">
                          <a:effectLst/>
                        </a:rPr>
                        <a:t>(</a:t>
                      </a:r>
                      <a:r>
                        <a:rPr lang="en-US" sz="1100" b="1" u="none" strike="noStrike">
                          <a:effectLst/>
                        </a:rPr>
                        <a:t>Bq)</a:t>
                      </a:r>
                      <a:endParaRPr 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>
                          <a:effectLst/>
                        </a:rPr>
                        <a:t>採取</a:t>
                      </a:r>
                      <a:r>
                        <a:rPr lang="en-US" altLang="ja-JP" sz="1100" b="1" u="none" strike="noStrike">
                          <a:effectLst/>
                        </a:rPr>
                        <a:t>/</a:t>
                      </a:r>
                      <a:r>
                        <a:rPr lang="ja-JP" altLang="en-US" sz="1100" b="1" u="none" strike="noStrike">
                          <a:effectLst/>
                        </a:rPr>
                        <a:t>調整</a:t>
                      </a:r>
                      <a:endParaRPr lang="ja-JP" alt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100" b="1" u="none" strike="noStrike">
                          <a:effectLst/>
                        </a:rPr>
                        <a:t>SEM</a:t>
                      </a:r>
                      <a:r>
                        <a:rPr lang="ja-JP" altLang="en-US" sz="1100" b="1" u="none" strike="noStrike">
                          <a:effectLst/>
                        </a:rPr>
                        <a:t>観察</a:t>
                      </a:r>
                      <a:endParaRPr lang="ja-JP" alt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100" b="1" u="none" strike="noStrike">
                          <a:effectLst/>
                        </a:rPr>
                        <a:t>U</a:t>
                      </a:r>
                      <a:r>
                        <a:rPr lang="ja-JP" altLang="en-US" sz="1100" b="1" u="none" strike="noStrike">
                          <a:effectLst/>
                        </a:rPr>
                        <a:t>等粒子</a:t>
                      </a:r>
                      <a:endParaRPr lang="ja-JP" alt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100" b="1" u="none" strike="noStrike">
                          <a:effectLst/>
                        </a:rPr>
                        <a:t>FIB/TEM</a:t>
                      </a:r>
                      <a:endParaRPr 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100" b="1" u="none" strike="noStrike">
                          <a:effectLst/>
                        </a:rPr>
                        <a:t>ICP-MS</a:t>
                      </a:r>
                      <a:endParaRPr 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100" b="1" u="none" strike="noStrike">
                          <a:effectLst/>
                        </a:rPr>
                        <a:t>SEM</a:t>
                      </a:r>
                      <a:r>
                        <a:rPr lang="ja-JP" altLang="en-US" sz="1100" b="1" u="none" strike="noStrike">
                          <a:effectLst/>
                        </a:rPr>
                        <a:t>試料台</a:t>
                      </a:r>
                      <a:endParaRPr lang="ja-JP" alt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>
                          <a:effectLst/>
                        </a:rPr>
                        <a:t>溶解液</a:t>
                      </a:r>
                      <a:endParaRPr lang="ja-JP" alt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>
                          <a:effectLst/>
                        </a:rPr>
                        <a:t>形状（おおよそ）</a:t>
                      </a:r>
                      <a:endParaRPr lang="ja-JP" alt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extLst>
                  <a:ext uri="{0D108BD9-81ED-4DB2-BD59-A6C34878D82A}">
                    <a16:rowId xmlns:a16="http://schemas.microsoft.com/office/drawing/2014/main" val="1529292172"/>
                  </a:ext>
                </a:extLst>
              </a:tr>
              <a:tr h="148985"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 dirty="0">
                          <a:solidFill>
                            <a:srgbClr val="FF0000"/>
                          </a:solidFill>
                          <a:effectLst/>
                        </a:rPr>
                        <a:t>○</a:t>
                      </a:r>
                      <a:endParaRPr lang="ja-JP" altLang="en-US" sz="1100" b="1" i="0" u="none" strike="noStrike" dirty="0">
                        <a:solidFill>
                          <a:srgbClr val="FF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100" b="1" u="none" strike="noStrike">
                          <a:effectLst/>
                        </a:rPr>
                        <a:t>P53C3AR01</a:t>
                      </a:r>
                      <a:endParaRPr 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2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3.2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100" b="1" u="none" strike="noStrike">
                          <a:effectLst/>
                        </a:rPr>
                        <a:t>4.51E+07</a:t>
                      </a:r>
                      <a:endParaRPr 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>
                          <a:effectLst/>
                        </a:rPr>
                        <a:t>○</a:t>
                      </a:r>
                      <a:endParaRPr lang="ja-JP" alt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-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-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-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-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>
                          <a:effectLst/>
                        </a:rPr>
                        <a:t>　</a:t>
                      </a:r>
                      <a:endParaRPr lang="ja-JP" alt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>
                          <a:effectLst/>
                        </a:rPr>
                        <a:t>　</a:t>
                      </a:r>
                      <a:endParaRPr lang="ja-JP" alt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l-GR" sz="1100" b="1" u="none" strike="noStrike">
                          <a:effectLst/>
                        </a:rPr>
                        <a:t>Φ5</a:t>
                      </a:r>
                      <a:r>
                        <a:rPr lang="en-US" sz="1100" b="1" u="none" strike="noStrike">
                          <a:effectLst/>
                        </a:rPr>
                        <a:t>mm×40mm</a:t>
                      </a:r>
                      <a:endParaRPr 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extLst>
                  <a:ext uri="{0D108BD9-81ED-4DB2-BD59-A6C34878D82A}">
                    <a16:rowId xmlns:a16="http://schemas.microsoft.com/office/drawing/2014/main" val="4013243190"/>
                  </a:ext>
                </a:extLst>
              </a:tr>
              <a:tr h="148985"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 dirty="0">
                          <a:solidFill>
                            <a:srgbClr val="FF0000"/>
                          </a:solidFill>
                          <a:effectLst/>
                        </a:rPr>
                        <a:t>○</a:t>
                      </a:r>
                      <a:endParaRPr lang="ja-JP" altLang="en-US" sz="1100" b="1" i="0" u="none" strike="noStrike" dirty="0">
                        <a:solidFill>
                          <a:srgbClr val="FF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100" b="1" u="none" strike="noStrike">
                          <a:effectLst/>
                        </a:rPr>
                        <a:t>P53C3CA01</a:t>
                      </a:r>
                      <a:endParaRPr 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1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0.8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100" b="1" u="none" strike="noStrike">
                          <a:effectLst/>
                        </a:rPr>
                        <a:t>1.13E+07</a:t>
                      </a:r>
                      <a:endParaRPr 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-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-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-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-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>
                          <a:effectLst/>
                        </a:rPr>
                        <a:t>○</a:t>
                      </a:r>
                      <a:endParaRPr lang="ja-JP" alt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>
                          <a:effectLst/>
                        </a:rPr>
                        <a:t>　</a:t>
                      </a:r>
                      <a:endParaRPr lang="ja-JP" alt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1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l-GR" sz="1100" b="1" u="none" strike="noStrike">
                          <a:effectLst/>
                        </a:rPr>
                        <a:t>Φ30</a:t>
                      </a:r>
                      <a:r>
                        <a:rPr lang="en-US" sz="1100" b="1" u="none" strike="noStrike">
                          <a:effectLst/>
                        </a:rPr>
                        <a:t>mm×50mm</a:t>
                      </a:r>
                      <a:r>
                        <a:rPr lang="ja-JP" altLang="en-US" sz="1100" b="1" u="none" strike="noStrike">
                          <a:effectLst/>
                        </a:rPr>
                        <a:t>ポリ容器</a:t>
                      </a:r>
                      <a:endParaRPr lang="ja-JP" alt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extLst>
                  <a:ext uri="{0D108BD9-81ED-4DB2-BD59-A6C34878D82A}">
                    <a16:rowId xmlns:a16="http://schemas.microsoft.com/office/drawing/2014/main" val="3594416010"/>
                  </a:ext>
                </a:extLst>
              </a:tr>
              <a:tr h="148985"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 dirty="0">
                          <a:solidFill>
                            <a:srgbClr val="FF0000"/>
                          </a:solidFill>
                          <a:effectLst/>
                        </a:rPr>
                        <a:t>○</a:t>
                      </a:r>
                      <a:endParaRPr lang="ja-JP" altLang="en-US" sz="1100" b="1" i="0" u="none" strike="noStrike" dirty="0">
                        <a:solidFill>
                          <a:srgbClr val="FF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100" b="1" u="none" strike="noStrike">
                          <a:effectLst/>
                        </a:rPr>
                        <a:t>P53C3SE01</a:t>
                      </a:r>
                      <a:endParaRPr 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1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0.1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100" b="1" u="none" strike="noStrike">
                          <a:effectLst/>
                        </a:rPr>
                        <a:t>1.41E+06</a:t>
                      </a:r>
                      <a:endParaRPr 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-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>
                          <a:effectLst/>
                        </a:rPr>
                        <a:t>○</a:t>
                      </a:r>
                      <a:endParaRPr lang="ja-JP" alt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×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-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-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1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>
                          <a:effectLst/>
                        </a:rPr>
                        <a:t>　</a:t>
                      </a:r>
                      <a:endParaRPr lang="ja-JP" alt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l-GR" sz="1100" b="1" u="none" strike="noStrike">
                          <a:effectLst/>
                        </a:rPr>
                        <a:t>Φ15</a:t>
                      </a:r>
                      <a:r>
                        <a:rPr lang="en-US" sz="1100" b="1" u="none" strike="noStrike">
                          <a:effectLst/>
                        </a:rPr>
                        <a:t>mm×20mm</a:t>
                      </a:r>
                      <a:endParaRPr 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extLst>
                  <a:ext uri="{0D108BD9-81ED-4DB2-BD59-A6C34878D82A}">
                    <a16:rowId xmlns:a16="http://schemas.microsoft.com/office/drawing/2014/main" val="3275511800"/>
                  </a:ext>
                </a:extLst>
              </a:tr>
              <a:tr h="152189"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 dirty="0">
                          <a:solidFill>
                            <a:srgbClr val="FF0000"/>
                          </a:solidFill>
                          <a:effectLst/>
                        </a:rPr>
                        <a:t>○</a:t>
                      </a:r>
                      <a:endParaRPr lang="ja-JP" altLang="en-US" sz="1100" b="1" i="0" u="none" strike="noStrike" dirty="0">
                        <a:solidFill>
                          <a:srgbClr val="FF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100" b="1" u="none" strike="noStrike">
                          <a:effectLst/>
                        </a:rPr>
                        <a:t>P53C3SE02</a:t>
                      </a:r>
                      <a:endParaRPr 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1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0.1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100" b="1" u="none" strike="noStrike">
                          <a:effectLst/>
                        </a:rPr>
                        <a:t>1.41E+06</a:t>
                      </a:r>
                      <a:endParaRPr 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 dirty="0">
                          <a:effectLst/>
                        </a:rPr>
                        <a:t>-</a:t>
                      </a:r>
                      <a:endParaRPr lang="en-US" altLang="ja-JP" sz="1100" b="1" i="0" u="none" strike="noStrike" dirty="0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>
                          <a:effectLst/>
                        </a:rPr>
                        <a:t>○</a:t>
                      </a:r>
                      <a:endParaRPr lang="ja-JP" alt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×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-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-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1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>
                          <a:effectLst/>
                        </a:rPr>
                        <a:t>　</a:t>
                      </a:r>
                      <a:endParaRPr lang="ja-JP" alt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l-GR" sz="1100" b="1" u="none" strike="noStrike" dirty="0">
                          <a:effectLst/>
                        </a:rPr>
                        <a:t>Φ15</a:t>
                      </a:r>
                      <a:r>
                        <a:rPr lang="en-US" sz="1100" b="1" u="none" strike="noStrike" dirty="0">
                          <a:effectLst/>
                        </a:rPr>
                        <a:t>mm×20mm</a:t>
                      </a:r>
                      <a:endParaRPr lang="en-US" sz="1100" b="1" i="0" u="none" strike="noStrike" dirty="0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extLst>
                  <a:ext uri="{0D108BD9-81ED-4DB2-BD59-A6C34878D82A}">
                    <a16:rowId xmlns:a16="http://schemas.microsoft.com/office/drawing/2014/main" val="3106482868"/>
                  </a:ext>
                </a:extLst>
              </a:tr>
            </a:tbl>
          </a:graphicData>
        </a:graphic>
      </p:graphicFrame>
      <p:sp>
        <p:nvSpPr>
          <p:cNvPr id="24" name="テキスト ボックス 23">
            <a:extLst>
              <a:ext uri="{FF2B5EF4-FFF2-40B4-BE49-F238E27FC236}">
                <a16:creationId xmlns:a16="http://schemas.microsoft.com/office/drawing/2014/main" id="{7BBC8981-3182-43B2-B824-1C7087461A85}"/>
              </a:ext>
            </a:extLst>
          </p:cNvPr>
          <p:cNvSpPr txBox="1"/>
          <p:nvPr/>
        </p:nvSpPr>
        <p:spPr>
          <a:xfrm>
            <a:off x="7874675" y="9000"/>
            <a:ext cx="2031325" cy="646331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kumimoji="1" lang="ja-JP" altLang="en-US" sz="3600" b="1" dirty="0">
                <a:latin typeface="+mn-ea"/>
              </a:rPr>
              <a:t>ドラフト</a:t>
            </a:r>
          </a:p>
        </p:txBody>
      </p:sp>
      <p:sp>
        <p:nvSpPr>
          <p:cNvPr id="26" name="テキスト ボックス 25">
            <a:extLst>
              <a:ext uri="{FF2B5EF4-FFF2-40B4-BE49-F238E27FC236}">
                <a16:creationId xmlns:a16="http://schemas.microsoft.com/office/drawing/2014/main" id="{8D656139-9A8D-495F-A261-20C3E7725AC2}"/>
              </a:ext>
            </a:extLst>
          </p:cNvPr>
          <p:cNvSpPr txBox="1"/>
          <p:nvPr/>
        </p:nvSpPr>
        <p:spPr>
          <a:xfrm>
            <a:off x="777439" y="6497324"/>
            <a:ext cx="656706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ja-JP" altLang="en-US" sz="1100" b="1" dirty="0"/>
              <a:t>注）</a:t>
            </a:r>
            <a:r>
              <a:rPr kumimoji="1" lang="ja-JP" altLang="en-US" sz="1100" b="1" dirty="0">
                <a:solidFill>
                  <a:srgbClr val="FF0000"/>
                </a:solidFill>
              </a:rPr>
              <a:t>○が返却</a:t>
            </a:r>
            <a:r>
              <a:rPr kumimoji="1" lang="en-US" altLang="ja-JP" sz="1100" b="1" dirty="0">
                <a:solidFill>
                  <a:srgbClr val="FF0000"/>
                </a:solidFill>
              </a:rPr>
              <a:t>(NFD</a:t>
            </a:r>
            <a:r>
              <a:rPr kumimoji="1" lang="ja-JP" altLang="en-US" sz="1100" b="1" dirty="0">
                <a:solidFill>
                  <a:srgbClr val="FF0000"/>
                </a:solidFill>
              </a:rPr>
              <a:t>→</a:t>
            </a:r>
            <a:r>
              <a:rPr kumimoji="1" lang="en-US" altLang="ja-JP" sz="1100" b="1" dirty="0">
                <a:solidFill>
                  <a:srgbClr val="FF0000"/>
                </a:solidFill>
              </a:rPr>
              <a:t>FMF)</a:t>
            </a:r>
            <a:r>
              <a:rPr kumimoji="1" lang="ja-JP" altLang="en-US" sz="1100" b="1" dirty="0">
                <a:solidFill>
                  <a:srgbClr val="FF0000"/>
                </a:solidFill>
              </a:rPr>
              <a:t>希望のたたき台</a:t>
            </a:r>
            <a:r>
              <a:rPr kumimoji="1" lang="ja-JP" altLang="en-US" sz="1100" b="1" dirty="0"/>
              <a:t>です。</a:t>
            </a:r>
            <a:r>
              <a:rPr kumimoji="1" lang="en-US" altLang="ja-JP" sz="1100" b="1" dirty="0"/>
              <a:t>(P53C</a:t>
            </a:r>
            <a:r>
              <a:rPr kumimoji="1" lang="ja-JP" altLang="en-US" sz="1100" b="1" dirty="0"/>
              <a:t>から始まる番号は分割後の</a:t>
            </a:r>
            <a:r>
              <a:rPr kumimoji="1" lang="en-US" altLang="ja-JP" sz="1100" b="1" dirty="0"/>
              <a:t>NFD</a:t>
            </a:r>
            <a:r>
              <a:rPr kumimoji="1" lang="ja-JP" altLang="en-US" sz="1100" b="1" dirty="0"/>
              <a:t>社内管理番号</a:t>
            </a:r>
            <a:r>
              <a:rPr kumimoji="1" lang="en-US" altLang="ja-JP" sz="1100" b="1" dirty="0"/>
              <a:t>)</a:t>
            </a:r>
            <a:endParaRPr kumimoji="1" lang="ja-JP" altLang="en-US" sz="1100" b="1" dirty="0"/>
          </a:p>
        </p:txBody>
      </p:sp>
    </p:spTree>
    <p:extLst>
      <p:ext uri="{BB962C8B-B14F-4D97-AF65-F5344CB8AC3E}">
        <p14:creationId xmlns:p14="http://schemas.microsoft.com/office/powerpoint/2010/main" val="318644732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図 2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3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4825" b="33461"/>
          <a:stretch/>
        </p:blipFill>
        <p:spPr>
          <a:xfrm>
            <a:off x="3063239" y="506360"/>
            <a:ext cx="3650073" cy="1689462"/>
          </a:xfrm>
          <a:prstGeom prst="rect">
            <a:avLst/>
          </a:prstGeom>
        </p:spPr>
      </p:pic>
      <p:pic>
        <p:nvPicPr>
          <p:cNvPr id="5" name="図 4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bright="1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2501" t="32959" r="38261" b="21777"/>
          <a:stretch/>
        </p:blipFill>
        <p:spPr>
          <a:xfrm>
            <a:off x="3230380" y="2917373"/>
            <a:ext cx="2508069" cy="2169884"/>
          </a:xfrm>
          <a:prstGeom prst="rect">
            <a:avLst/>
          </a:prstGeom>
        </p:spPr>
      </p:pic>
      <p:cxnSp>
        <p:nvCxnSpPr>
          <p:cNvPr id="7" name="直線矢印コネクタ 6"/>
          <p:cNvCxnSpPr>
            <a:cxnSpLocks/>
          </p:cNvCxnSpPr>
          <p:nvPr/>
        </p:nvCxnSpPr>
        <p:spPr>
          <a:xfrm flipH="1">
            <a:off x="4798870" y="2145631"/>
            <a:ext cx="45862" cy="1905864"/>
          </a:xfrm>
          <a:prstGeom prst="straightConnector1">
            <a:avLst/>
          </a:prstGeom>
          <a:ln w="38100">
            <a:solidFill>
              <a:srgbClr val="0033CC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テキスト ボックス 13"/>
          <p:cNvSpPr txBox="1"/>
          <p:nvPr/>
        </p:nvSpPr>
        <p:spPr>
          <a:xfrm>
            <a:off x="3780279" y="2231110"/>
            <a:ext cx="110799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kumimoji="1" lang="ja-JP" altLang="en-US" b="1" dirty="0">
                <a:solidFill>
                  <a:srgbClr val="0033CC"/>
                </a:solidFill>
              </a:rPr>
              <a:t>一部切取</a:t>
            </a:r>
            <a:endParaRPr kumimoji="1" lang="en-US" altLang="ja-JP" b="1" dirty="0">
              <a:solidFill>
                <a:srgbClr val="0033CC"/>
              </a:solidFill>
            </a:endParaRPr>
          </a:p>
          <a:p>
            <a:r>
              <a:rPr kumimoji="1" lang="ja-JP" altLang="en-US" b="1" dirty="0">
                <a:solidFill>
                  <a:srgbClr val="0033CC"/>
                </a:solidFill>
              </a:rPr>
              <a:t>・貼付</a:t>
            </a:r>
          </a:p>
        </p:txBody>
      </p:sp>
      <p:sp>
        <p:nvSpPr>
          <p:cNvPr id="16" name="テキスト ボックス 15"/>
          <p:cNvSpPr txBox="1"/>
          <p:nvPr/>
        </p:nvSpPr>
        <p:spPr>
          <a:xfrm>
            <a:off x="3823691" y="5036635"/>
            <a:ext cx="14879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kumimoji="1" lang="en-US" altLang="ja-JP" dirty="0"/>
              <a:t>P53C5SE01(1)</a:t>
            </a:r>
            <a:endParaRPr kumimoji="1" lang="ja-JP" altLang="en-US" dirty="0"/>
          </a:p>
        </p:txBody>
      </p:sp>
      <p:sp>
        <p:nvSpPr>
          <p:cNvPr id="17" name="テキスト ボックス 16"/>
          <p:cNvSpPr txBox="1"/>
          <p:nvPr/>
        </p:nvSpPr>
        <p:spPr>
          <a:xfrm>
            <a:off x="5272456" y="2176384"/>
            <a:ext cx="15279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kumimoji="1" lang="en-US" altLang="ja-JP" dirty="0"/>
              <a:t>P53C5AR01(1)</a:t>
            </a:r>
            <a:endParaRPr kumimoji="1" lang="ja-JP" altLang="en-US" dirty="0"/>
          </a:p>
        </p:txBody>
      </p:sp>
      <p:sp>
        <p:nvSpPr>
          <p:cNvPr id="20" name="テキスト ボックス 19"/>
          <p:cNvSpPr txBox="1"/>
          <p:nvPr/>
        </p:nvSpPr>
        <p:spPr>
          <a:xfrm>
            <a:off x="5760720" y="3425484"/>
            <a:ext cx="2243797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ja-JP" sz="1400" b="1" dirty="0">
                <a:solidFill>
                  <a:srgbClr val="0033CC"/>
                </a:solidFill>
              </a:rPr>
              <a:t>10mm</a:t>
            </a:r>
            <a:r>
              <a:rPr kumimoji="1" lang="ja-JP" altLang="en-US" sz="1400" b="1" dirty="0">
                <a:solidFill>
                  <a:srgbClr val="0033CC"/>
                </a:solidFill>
              </a:rPr>
              <a:t>ブロック、及び</a:t>
            </a:r>
            <a:endParaRPr kumimoji="1" lang="en-US" altLang="ja-JP" sz="1400" b="1" dirty="0">
              <a:solidFill>
                <a:srgbClr val="0033CC"/>
              </a:solidFill>
            </a:endParaRPr>
          </a:p>
          <a:p>
            <a:r>
              <a:rPr kumimoji="1" lang="ja-JP" altLang="en-US" sz="1400" b="1" dirty="0">
                <a:solidFill>
                  <a:srgbClr val="0033CC"/>
                </a:solidFill>
              </a:rPr>
              <a:t>スミア表面及び汚染物の入っていた袋内部の塵を粘着テープに押し付けて採取したブロック</a:t>
            </a:r>
          </a:p>
        </p:txBody>
      </p:sp>
      <p:cxnSp>
        <p:nvCxnSpPr>
          <p:cNvPr id="6" name="直線コネクタ 5"/>
          <p:cNvCxnSpPr/>
          <p:nvPr/>
        </p:nvCxnSpPr>
        <p:spPr>
          <a:xfrm flipH="1" flipV="1">
            <a:off x="5599611" y="1785267"/>
            <a:ext cx="322218" cy="391117"/>
          </a:xfrm>
          <a:prstGeom prst="line">
            <a:avLst/>
          </a:prstGeom>
          <a:ln w="25400">
            <a:solidFill>
              <a:schemeClr val="tx1"/>
            </a:solidFill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スライド番号プレースホルダー 3"/>
          <p:cNvSpPr>
            <a:spLocks noGrp="1"/>
          </p:cNvSpPr>
          <p:nvPr>
            <p:ph type="sldNum" sz="quarter" idx="12"/>
          </p:nvPr>
        </p:nvSpPr>
        <p:spPr>
          <a:xfrm>
            <a:off x="7677150" y="6492875"/>
            <a:ext cx="2228850" cy="365125"/>
          </a:xfrm>
        </p:spPr>
        <p:txBody>
          <a:bodyPr/>
          <a:lstStyle/>
          <a:p>
            <a:fld id="{C4E2A555-50F0-41BF-BAF1-D239D1ABEAAD}" type="slidenum">
              <a:rPr kumimoji="1" lang="ja-JP" altLang="en-US" smtClean="0"/>
              <a:t>5</a:t>
            </a:fld>
            <a:endParaRPr kumimoji="1" lang="ja-JP" altLang="en-US" dirty="0"/>
          </a:p>
        </p:txBody>
      </p:sp>
      <p:sp>
        <p:nvSpPr>
          <p:cNvPr id="12" name="テキスト ボックス 11"/>
          <p:cNvSpPr txBox="1"/>
          <p:nvPr/>
        </p:nvSpPr>
        <p:spPr>
          <a:xfrm>
            <a:off x="57755" y="16994"/>
            <a:ext cx="537518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kumimoji="1" lang="en-US" altLang="ja-JP" sz="2000" b="1" u="sng" dirty="0"/>
              <a:t>P53C5</a:t>
            </a:r>
            <a:r>
              <a:rPr kumimoji="1" lang="ja-JP" altLang="en-US" sz="2000" b="1" dirty="0"/>
              <a:t>（</a:t>
            </a:r>
            <a:r>
              <a:rPr kumimoji="1" lang="en-US" altLang="ja-JP" sz="2000" b="1" dirty="0"/>
              <a:t>1F-2 PCV</a:t>
            </a:r>
            <a:r>
              <a:rPr kumimoji="1" lang="ja-JP" altLang="en-US" sz="2000" b="1" dirty="0"/>
              <a:t>内部調査装置付着物スミヤ）</a:t>
            </a:r>
          </a:p>
        </p:txBody>
      </p:sp>
      <p:graphicFrame>
        <p:nvGraphicFramePr>
          <p:cNvPr id="2" name="表 1">
            <a:extLst>
              <a:ext uri="{FF2B5EF4-FFF2-40B4-BE49-F238E27FC236}">
                <a16:creationId xmlns:a16="http://schemas.microsoft.com/office/drawing/2014/main" id="{92617656-7A6D-4FD0-BE47-754414CDB3F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86742574"/>
              </p:ext>
            </p:extLst>
          </p:nvPr>
        </p:nvGraphicFramePr>
        <p:xfrm>
          <a:off x="789323" y="5745697"/>
          <a:ext cx="8537888" cy="731899"/>
        </p:xfrm>
        <a:graphic>
          <a:graphicData uri="http://schemas.openxmlformats.org/drawingml/2006/table">
            <a:tbl>
              <a:tblPr>
                <a:tableStyleId>{616DA210-FB5B-4158-B5E0-FEB733F419BA}</a:tableStyleId>
              </a:tblPr>
              <a:tblGrid>
                <a:gridCol w="338283">
                  <a:extLst>
                    <a:ext uri="{9D8B030D-6E8A-4147-A177-3AD203B41FA5}">
                      <a16:colId xmlns:a16="http://schemas.microsoft.com/office/drawing/2014/main" val="3006295915"/>
                    </a:ext>
                  </a:extLst>
                </a:gridCol>
                <a:gridCol w="864802">
                  <a:extLst>
                    <a:ext uri="{9D8B030D-6E8A-4147-A177-3AD203B41FA5}">
                      <a16:colId xmlns:a16="http://schemas.microsoft.com/office/drawing/2014/main" val="2098567832"/>
                    </a:ext>
                  </a:extLst>
                </a:gridCol>
                <a:gridCol w="341650">
                  <a:extLst>
                    <a:ext uri="{9D8B030D-6E8A-4147-A177-3AD203B41FA5}">
                      <a16:colId xmlns:a16="http://schemas.microsoft.com/office/drawing/2014/main" val="4049313562"/>
                    </a:ext>
                  </a:extLst>
                </a:gridCol>
                <a:gridCol w="427062">
                  <a:extLst>
                    <a:ext uri="{9D8B030D-6E8A-4147-A177-3AD203B41FA5}">
                      <a16:colId xmlns:a16="http://schemas.microsoft.com/office/drawing/2014/main" val="4072400904"/>
                    </a:ext>
                  </a:extLst>
                </a:gridCol>
                <a:gridCol w="608564">
                  <a:extLst>
                    <a:ext uri="{9D8B030D-6E8A-4147-A177-3AD203B41FA5}">
                      <a16:colId xmlns:a16="http://schemas.microsoft.com/office/drawing/2014/main" val="3418958954"/>
                    </a:ext>
                  </a:extLst>
                </a:gridCol>
                <a:gridCol w="576535">
                  <a:extLst>
                    <a:ext uri="{9D8B030D-6E8A-4147-A177-3AD203B41FA5}">
                      <a16:colId xmlns:a16="http://schemas.microsoft.com/office/drawing/2014/main" val="1717226967"/>
                    </a:ext>
                  </a:extLst>
                </a:gridCol>
                <a:gridCol w="576535">
                  <a:extLst>
                    <a:ext uri="{9D8B030D-6E8A-4147-A177-3AD203B41FA5}">
                      <a16:colId xmlns:a16="http://schemas.microsoft.com/office/drawing/2014/main" val="283482967"/>
                    </a:ext>
                  </a:extLst>
                </a:gridCol>
                <a:gridCol w="576535">
                  <a:extLst>
                    <a:ext uri="{9D8B030D-6E8A-4147-A177-3AD203B41FA5}">
                      <a16:colId xmlns:a16="http://schemas.microsoft.com/office/drawing/2014/main" val="2607333638"/>
                    </a:ext>
                  </a:extLst>
                </a:gridCol>
                <a:gridCol w="576535">
                  <a:extLst>
                    <a:ext uri="{9D8B030D-6E8A-4147-A177-3AD203B41FA5}">
                      <a16:colId xmlns:a16="http://schemas.microsoft.com/office/drawing/2014/main" val="1187042261"/>
                    </a:ext>
                  </a:extLst>
                </a:gridCol>
                <a:gridCol w="576535">
                  <a:extLst>
                    <a:ext uri="{9D8B030D-6E8A-4147-A177-3AD203B41FA5}">
                      <a16:colId xmlns:a16="http://schemas.microsoft.com/office/drawing/2014/main" val="912310262"/>
                    </a:ext>
                  </a:extLst>
                </a:gridCol>
                <a:gridCol w="576535">
                  <a:extLst>
                    <a:ext uri="{9D8B030D-6E8A-4147-A177-3AD203B41FA5}">
                      <a16:colId xmlns:a16="http://schemas.microsoft.com/office/drawing/2014/main" val="1182402441"/>
                    </a:ext>
                  </a:extLst>
                </a:gridCol>
                <a:gridCol w="576535">
                  <a:extLst>
                    <a:ext uri="{9D8B030D-6E8A-4147-A177-3AD203B41FA5}">
                      <a16:colId xmlns:a16="http://schemas.microsoft.com/office/drawing/2014/main" val="3843288201"/>
                    </a:ext>
                  </a:extLst>
                </a:gridCol>
                <a:gridCol w="1921782">
                  <a:extLst>
                    <a:ext uri="{9D8B030D-6E8A-4147-A177-3AD203B41FA5}">
                      <a16:colId xmlns:a16="http://schemas.microsoft.com/office/drawing/2014/main" val="2524409373"/>
                    </a:ext>
                  </a:extLst>
                </a:gridCol>
              </a:tblGrid>
              <a:tr h="148985"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 dirty="0">
                          <a:effectLst/>
                        </a:rPr>
                        <a:t>返却</a:t>
                      </a:r>
                      <a:endParaRPr lang="ja-JP" altLang="en-US" sz="1100" b="1" i="0" u="none" strike="noStrike" dirty="0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ja-JP" altLang="en-US" sz="1100" b="1" u="none" strike="noStrike" dirty="0">
                          <a:effectLst/>
                        </a:rPr>
                        <a:t>試料名番号</a:t>
                      </a:r>
                      <a:endParaRPr lang="ja-JP" altLang="en-US" sz="1100" b="1" i="0" u="none" strike="noStrike" dirty="0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>
                          <a:effectLst/>
                        </a:rPr>
                        <a:t>個数</a:t>
                      </a:r>
                      <a:endParaRPr lang="ja-JP" alt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>
                          <a:effectLst/>
                        </a:rPr>
                        <a:t>重量</a:t>
                      </a:r>
                      <a:r>
                        <a:rPr lang="en-US" altLang="ja-JP" sz="1100" b="1" u="none" strike="noStrike">
                          <a:effectLst/>
                        </a:rPr>
                        <a:t>(</a:t>
                      </a:r>
                      <a:r>
                        <a:rPr lang="en-US" sz="1100" b="1" u="none" strike="noStrike">
                          <a:effectLst/>
                        </a:rPr>
                        <a:t>g)</a:t>
                      </a:r>
                      <a:endParaRPr 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>
                          <a:effectLst/>
                        </a:rPr>
                        <a:t>放射能</a:t>
                      </a:r>
                      <a:r>
                        <a:rPr lang="en-US" altLang="ja-JP" sz="1100" b="1" u="none" strike="noStrike">
                          <a:effectLst/>
                        </a:rPr>
                        <a:t>(</a:t>
                      </a:r>
                      <a:r>
                        <a:rPr lang="en-US" sz="1100" b="1" u="none" strike="noStrike">
                          <a:effectLst/>
                        </a:rPr>
                        <a:t>Bq)</a:t>
                      </a:r>
                      <a:endParaRPr 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>
                          <a:effectLst/>
                        </a:rPr>
                        <a:t>採取</a:t>
                      </a:r>
                      <a:r>
                        <a:rPr lang="en-US" altLang="ja-JP" sz="1100" b="1" u="none" strike="noStrike">
                          <a:effectLst/>
                        </a:rPr>
                        <a:t>/</a:t>
                      </a:r>
                      <a:r>
                        <a:rPr lang="ja-JP" altLang="en-US" sz="1100" b="1" u="none" strike="noStrike">
                          <a:effectLst/>
                        </a:rPr>
                        <a:t>調整</a:t>
                      </a:r>
                      <a:endParaRPr lang="ja-JP" alt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100" b="1" u="none" strike="noStrike">
                          <a:effectLst/>
                        </a:rPr>
                        <a:t>SEM</a:t>
                      </a:r>
                      <a:r>
                        <a:rPr lang="ja-JP" altLang="en-US" sz="1100" b="1" u="none" strike="noStrike">
                          <a:effectLst/>
                        </a:rPr>
                        <a:t>観察</a:t>
                      </a:r>
                      <a:endParaRPr lang="ja-JP" alt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100" b="1" u="none" strike="noStrike">
                          <a:effectLst/>
                        </a:rPr>
                        <a:t>U</a:t>
                      </a:r>
                      <a:r>
                        <a:rPr lang="ja-JP" altLang="en-US" sz="1100" b="1" u="none" strike="noStrike">
                          <a:effectLst/>
                        </a:rPr>
                        <a:t>等粒子</a:t>
                      </a:r>
                      <a:endParaRPr lang="ja-JP" alt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100" b="1" u="none" strike="noStrike">
                          <a:effectLst/>
                        </a:rPr>
                        <a:t>FIB/TEM</a:t>
                      </a:r>
                      <a:endParaRPr 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100" b="1" u="none" strike="noStrike">
                          <a:effectLst/>
                        </a:rPr>
                        <a:t>ICP-MS</a:t>
                      </a:r>
                      <a:endParaRPr 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100" b="1" u="none" strike="noStrike">
                          <a:effectLst/>
                        </a:rPr>
                        <a:t>SEM</a:t>
                      </a:r>
                      <a:r>
                        <a:rPr lang="ja-JP" altLang="en-US" sz="1100" b="1" u="none" strike="noStrike">
                          <a:effectLst/>
                        </a:rPr>
                        <a:t>試料台</a:t>
                      </a:r>
                      <a:endParaRPr lang="ja-JP" alt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>
                          <a:effectLst/>
                        </a:rPr>
                        <a:t>溶解液</a:t>
                      </a:r>
                      <a:endParaRPr lang="ja-JP" alt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>
                          <a:effectLst/>
                        </a:rPr>
                        <a:t>形状（おおよそ）</a:t>
                      </a:r>
                      <a:endParaRPr lang="ja-JP" alt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extLst>
                  <a:ext uri="{0D108BD9-81ED-4DB2-BD59-A6C34878D82A}">
                    <a16:rowId xmlns:a16="http://schemas.microsoft.com/office/drawing/2014/main" val="2243057355"/>
                  </a:ext>
                </a:extLst>
              </a:tr>
              <a:tr h="212959">
                <a:tc>
                  <a:txBody>
                    <a:bodyPr/>
                    <a:lstStyle/>
                    <a:p>
                      <a:pPr algn="ctr" fontAlgn="ctr"/>
                      <a:endParaRPr lang="ja-JP" altLang="en-US" sz="1100" b="1" i="0" u="none" strike="noStrike" dirty="0">
                        <a:solidFill>
                          <a:srgbClr val="FF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100" b="1" u="none" strike="noStrike">
                          <a:effectLst/>
                        </a:rPr>
                        <a:t>P53C5AR01</a:t>
                      </a:r>
                      <a:endParaRPr 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1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1.89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100" b="1" u="none" strike="noStrike">
                          <a:effectLst/>
                        </a:rPr>
                        <a:t>3.08E+06</a:t>
                      </a:r>
                      <a:endParaRPr 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>
                          <a:effectLst/>
                        </a:rPr>
                        <a:t>○</a:t>
                      </a:r>
                      <a:endParaRPr lang="ja-JP" alt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-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-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-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-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>
                          <a:effectLst/>
                        </a:rPr>
                        <a:t>　</a:t>
                      </a:r>
                      <a:endParaRPr lang="ja-JP" alt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>
                          <a:effectLst/>
                        </a:rPr>
                        <a:t>　</a:t>
                      </a:r>
                      <a:endParaRPr lang="ja-JP" alt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l-GR" sz="1100" b="1" u="none" strike="noStrike">
                          <a:effectLst/>
                        </a:rPr>
                        <a:t>Φ50</a:t>
                      </a:r>
                      <a:r>
                        <a:rPr lang="en-US" sz="1100" b="1" u="none" strike="noStrike">
                          <a:effectLst/>
                        </a:rPr>
                        <a:t>mm</a:t>
                      </a:r>
                      <a:r>
                        <a:rPr lang="ja-JP" altLang="en-US" sz="1100" b="1" u="none" strike="noStrike">
                          <a:effectLst/>
                        </a:rPr>
                        <a:t>スミヤ </a:t>
                      </a:r>
                      <a:r>
                        <a:rPr lang="en-US" altLang="ja-JP" sz="1100" b="1" u="none" strike="noStrike">
                          <a:effectLst/>
                        </a:rPr>
                        <a:t>1/2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extLst>
                  <a:ext uri="{0D108BD9-81ED-4DB2-BD59-A6C34878D82A}">
                    <a16:rowId xmlns:a16="http://schemas.microsoft.com/office/drawing/2014/main" val="1612947426"/>
                  </a:ext>
                </a:extLst>
              </a:tr>
              <a:tr h="152189"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 dirty="0">
                          <a:solidFill>
                            <a:srgbClr val="FF0000"/>
                          </a:solidFill>
                          <a:effectLst/>
                        </a:rPr>
                        <a:t>○</a:t>
                      </a:r>
                      <a:endParaRPr lang="ja-JP" altLang="en-US" sz="1100" b="1" i="0" u="none" strike="noStrike" dirty="0">
                        <a:solidFill>
                          <a:srgbClr val="FF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100" b="1" u="none" strike="noStrike">
                          <a:effectLst/>
                        </a:rPr>
                        <a:t>P53C5SE01</a:t>
                      </a:r>
                      <a:endParaRPr 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1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0.01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100" b="1" u="none" strike="noStrike">
                          <a:effectLst/>
                        </a:rPr>
                        <a:t>1.63E+04</a:t>
                      </a:r>
                      <a:endParaRPr 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-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>
                          <a:effectLst/>
                        </a:rPr>
                        <a:t>○</a:t>
                      </a:r>
                      <a:endParaRPr lang="ja-JP" alt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>
                          <a:effectLst/>
                        </a:rPr>
                        <a:t>○</a:t>
                      </a:r>
                      <a:endParaRPr lang="ja-JP" alt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>
                          <a:effectLst/>
                        </a:rPr>
                        <a:t>○</a:t>
                      </a:r>
                      <a:endParaRPr lang="ja-JP" alt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-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1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>
                          <a:effectLst/>
                        </a:rPr>
                        <a:t>　</a:t>
                      </a:r>
                      <a:endParaRPr lang="ja-JP" alt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100" b="1" u="none" strike="noStrike" dirty="0">
                          <a:effectLst/>
                        </a:rPr>
                        <a:t>□10mm</a:t>
                      </a:r>
                      <a:r>
                        <a:rPr lang="ja-JP" altLang="en-US" sz="1100" b="1" u="none" strike="noStrike" dirty="0">
                          <a:effectLst/>
                        </a:rPr>
                        <a:t>ブロック</a:t>
                      </a:r>
                      <a:endParaRPr lang="ja-JP" altLang="en-US" sz="1100" b="1" i="0" u="none" strike="noStrike" dirty="0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extLst>
                  <a:ext uri="{0D108BD9-81ED-4DB2-BD59-A6C34878D82A}">
                    <a16:rowId xmlns:a16="http://schemas.microsoft.com/office/drawing/2014/main" val="4039795483"/>
                  </a:ext>
                </a:extLst>
              </a:tr>
            </a:tbl>
          </a:graphicData>
        </a:graphic>
      </p:graphicFrame>
      <p:sp>
        <p:nvSpPr>
          <p:cNvPr id="13" name="テキスト ボックス 12">
            <a:extLst>
              <a:ext uri="{FF2B5EF4-FFF2-40B4-BE49-F238E27FC236}">
                <a16:creationId xmlns:a16="http://schemas.microsoft.com/office/drawing/2014/main" id="{4FF420A8-B35D-4F76-9AA3-5AEE83BBA418}"/>
              </a:ext>
            </a:extLst>
          </p:cNvPr>
          <p:cNvSpPr txBox="1"/>
          <p:nvPr/>
        </p:nvSpPr>
        <p:spPr>
          <a:xfrm>
            <a:off x="7874675" y="9000"/>
            <a:ext cx="2031325" cy="646331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kumimoji="1" lang="ja-JP" altLang="en-US" sz="3600" b="1" dirty="0">
                <a:latin typeface="+mn-ea"/>
              </a:rPr>
              <a:t>ドラフト</a:t>
            </a:r>
          </a:p>
        </p:txBody>
      </p:sp>
      <p:sp>
        <p:nvSpPr>
          <p:cNvPr id="15" name="テキスト ボックス 14">
            <a:extLst>
              <a:ext uri="{FF2B5EF4-FFF2-40B4-BE49-F238E27FC236}">
                <a16:creationId xmlns:a16="http://schemas.microsoft.com/office/drawing/2014/main" id="{C0E4A1A0-A803-4AC3-AE42-75F276D3786A}"/>
              </a:ext>
            </a:extLst>
          </p:cNvPr>
          <p:cNvSpPr txBox="1"/>
          <p:nvPr/>
        </p:nvSpPr>
        <p:spPr>
          <a:xfrm>
            <a:off x="869008" y="6492875"/>
            <a:ext cx="656706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ja-JP" altLang="en-US" sz="1100" b="1" dirty="0"/>
              <a:t>注）</a:t>
            </a:r>
            <a:r>
              <a:rPr kumimoji="1" lang="ja-JP" altLang="en-US" sz="1100" b="1" dirty="0">
                <a:solidFill>
                  <a:srgbClr val="FF0000"/>
                </a:solidFill>
              </a:rPr>
              <a:t>○が返却</a:t>
            </a:r>
            <a:r>
              <a:rPr kumimoji="1" lang="en-US" altLang="ja-JP" sz="1100" b="1" dirty="0">
                <a:solidFill>
                  <a:srgbClr val="FF0000"/>
                </a:solidFill>
              </a:rPr>
              <a:t>(NFD</a:t>
            </a:r>
            <a:r>
              <a:rPr kumimoji="1" lang="ja-JP" altLang="en-US" sz="1100" b="1" dirty="0">
                <a:solidFill>
                  <a:srgbClr val="FF0000"/>
                </a:solidFill>
              </a:rPr>
              <a:t>→</a:t>
            </a:r>
            <a:r>
              <a:rPr kumimoji="1" lang="en-US" altLang="ja-JP" sz="1100" b="1" dirty="0">
                <a:solidFill>
                  <a:srgbClr val="FF0000"/>
                </a:solidFill>
              </a:rPr>
              <a:t>FMF)</a:t>
            </a:r>
            <a:r>
              <a:rPr kumimoji="1" lang="ja-JP" altLang="en-US" sz="1100" b="1" dirty="0">
                <a:solidFill>
                  <a:srgbClr val="FF0000"/>
                </a:solidFill>
              </a:rPr>
              <a:t>希望のたたき台</a:t>
            </a:r>
            <a:r>
              <a:rPr kumimoji="1" lang="ja-JP" altLang="en-US" sz="1100" b="1" dirty="0"/>
              <a:t>です。</a:t>
            </a:r>
            <a:r>
              <a:rPr kumimoji="1" lang="en-US" altLang="ja-JP" sz="1100" b="1" dirty="0"/>
              <a:t>(P53C</a:t>
            </a:r>
            <a:r>
              <a:rPr kumimoji="1" lang="ja-JP" altLang="en-US" sz="1100" b="1" dirty="0"/>
              <a:t>から始まる番号は分割後の</a:t>
            </a:r>
            <a:r>
              <a:rPr kumimoji="1" lang="en-US" altLang="ja-JP" sz="1100" b="1" dirty="0"/>
              <a:t>NFD</a:t>
            </a:r>
            <a:r>
              <a:rPr kumimoji="1" lang="ja-JP" altLang="en-US" sz="1100" b="1" dirty="0"/>
              <a:t>社内管理番号</a:t>
            </a:r>
            <a:r>
              <a:rPr kumimoji="1" lang="en-US" altLang="ja-JP" sz="1100" b="1" dirty="0"/>
              <a:t>)</a:t>
            </a:r>
            <a:endParaRPr kumimoji="1" lang="ja-JP" altLang="en-US" sz="1100" b="1" dirty="0"/>
          </a:p>
        </p:txBody>
      </p:sp>
    </p:spTree>
    <p:extLst>
      <p:ext uri="{BB962C8B-B14F-4D97-AF65-F5344CB8AC3E}">
        <p14:creationId xmlns:p14="http://schemas.microsoft.com/office/powerpoint/2010/main" val="329665322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図 5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9123" t="24148" r="29270" b="26328"/>
          <a:stretch/>
        </p:blipFill>
        <p:spPr>
          <a:xfrm>
            <a:off x="3219926" y="1027565"/>
            <a:ext cx="3531461" cy="3152550"/>
          </a:xfrm>
          <a:prstGeom prst="rect">
            <a:avLst/>
          </a:prstGeom>
        </p:spPr>
      </p:pic>
      <p:sp>
        <p:nvSpPr>
          <p:cNvPr id="18" name="テキスト ボックス 17"/>
          <p:cNvSpPr txBox="1"/>
          <p:nvPr/>
        </p:nvSpPr>
        <p:spPr>
          <a:xfrm>
            <a:off x="4221666" y="4224976"/>
            <a:ext cx="15279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kumimoji="1" lang="en-US" altLang="ja-JP" dirty="0"/>
              <a:t>P53C6AR01(1)</a:t>
            </a:r>
            <a:endParaRPr kumimoji="1" lang="ja-JP" altLang="en-US" dirty="0"/>
          </a:p>
        </p:txBody>
      </p:sp>
      <p:sp>
        <p:nvSpPr>
          <p:cNvPr id="19" name="テキスト ボックス 18"/>
          <p:cNvSpPr txBox="1"/>
          <p:nvPr/>
        </p:nvSpPr>
        <p:spPr>
          <a:xfrm>
            <a:off x="4302034" y="4542054"/>
            <a:ext cx="136724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kumimoji="1" lang="ja-JP" altLang="en-US" sz="1400" b="1" dirty="0">
                <a:solidFill>
                  <a:srgbClr val="FF0000"/>
                </a:solidFill>
              </a:rPr>
              <a:t>未観察</a:t>
            </a:r>
            <a:endParaRPr kumimoji="1" lang="en-US" altLang="ja-JP" sz="1400" b="1" dirty="0">
              <a:solidFill>
                <a:srgbClr val="FF0000"/>
              </a:solidFill>
            </a:endParaRPr>
          </a:p>
          <a:p>
            <a:pPr algn="ctr"/>
            <a:r>
              <a:rPr kumimoji="1" lang="ja-JP" altLang="en-US" sz="1400" b="1" dirty="0">
                <a:solidFill>
                  <a:srgbClr val="FF0000"/>
                </a:solidFill>
              </a:rPr>
              <a:t>（このまま）</a:t>
            </a:r>
          </a:p>
        </p:txBody>
      </p:sp>
      <p:sp>
        <p:nvSpPr>
          <p:cNvPr id="3" name="スライド番号プレースホルダー 2"/>
          <p:cNvSpPr>
            <a:spLocks noGrp="1"/>
          </p:cNvSpPr>
          <p:nvPr>
            <p:ph type="sldNum" sz="quarter" idx="12"/>
          </p:nvPr>
        </p:nvSpPr>
        <p:spPr>
          <a:xfrm>
            <a:off x="7677150" y="6492875"/>
            <a:ext cx="2228850" cy="365125"/>
          </a:xfrm>
        </p:spPr>
        <p:txBody>
          <a:bodyPr/>
          <a:lstStyle/>
          <a:p>
            <a:fld id="{C4E2A555-50F0-41BF-BAF1-D239D1ABEAAD}" type="slidenum">
              <a:rPr kumimoji="1" lang="ja-JP" altLang="en-US" smtClean="0"/>
              <a:t>6</a:t>
            </a:fld>
            <a:endParaRPr kumimoji="1" lang="ja-JP" altLang="en-US"/>
          </a:p>
        </p:txBody>
      </p:sp>
      <p:sp>
        <p:nvSpPr>
          <p:cNvPr id="7" name="テキスト ボックス 6"/>
          <p:cNvSpPr txBox="1"/>
          <p:nvPr/>
        </p:nvSpPr>
        <p:spPr>
          <a:xfrm>
            <a:off x="57755" y="16994"/>
            <a:ext cx="546335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kumimoji="1" lang="en-US" altLang="ja-JP" sz="2000" b="1" u="sng" dirty="0"/>
              <a:t>P53C6</a:t>
            </a:r>
            <a:r>
              <a:rPr kumimoji="1" lang="ja-JP" altLang="en-US" sz="2000" b="1" dirty="0"/>
              <a:t>（</a:t>
            </a:r>
            <a:r>
              <a:rPr kumimoji="1" lang="en-US" altLang="ja-JP" sz="2000" b="1" dirty="0"/>
              <a:t>1F-2 </a:t>
            </a:r>
            <a:r>
              <a:rPr kumimoji="1" lang="ja-JP" altLang="en-US" sz="2000" b="1" dirty="0"/>
              <a:t>原子炉建屋オペフロ壁面スミヤ）</a:t>
            </a:r>
          </a:p>
        </p:txBody>
      </p:sp>
      <p:graphicFrame>
        <p:nvGraphicFramePr>
          <p:cNvPr id="8" name="表 7">
            <a:extLst>
              <a:ext uri="{FF2B5EF4-FFF2-40B4-BE49-F238E27FC236}">
                <a16:creationId xmlns:a16="http://schemas.microsoft.com/office/drawing/2014/main" id="{F8669372-0AE0-4BED-B1C8-C72B35D85D7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02165008"/>
              </p:ext>
            </p:extLst>
          </p:nvPr>
        </p:nvGraphicFramePr>
        <p:xfrm>
          <a:off x="681038" y="5636866"/>
          <a:ext cx="8543924" cy="518940"/>
        </p:xfrm>
        <a:graphic>
          <a:graphicData uri="http://schemas.openxmlformats.org/drawingml/2006/table">
            <a:tbl>
              <a:tblPr>
                <a:tableStyleId>{616DA210-FB5B-4158-B5E0-FEB733F419BA}</a:tableStyleId>
              </a:tblPr>
              <a:tblGrid>
                <a:gridCol w="344319">
                  <a:extLst>
                    <a:ext uri="{9D8B030D-6E8A-4147-A177-3AD203B41FA5}">
                      <a16:colId xmlns:a16="http://schemas.microsoft.com/office/drawing/2014/main" val="3526594734"/>
                    </a:ext>
                  </a:extLst>
                </a:gridCol>
                <a:gridCol w="864802">
                  <a:extLst>
                    <a:ext uri="{9D8B030D-6E8A-4147-A177-3AD203B41FA5}">
                      <a16:colId xmlns:a16="http://schemas.microsoft.com/office/drawing/2014/main" val="1417464024"/>
                    </a:ext>
                  </a:extLst>
                </a:gridCol>
                <a:gridCol w="341650">
                  <a:extLst>
                    <a:ext uri="{9D8B030D-6E8A-4147-A177-3AD203B41FA5}">
                      <a16:colId xmlns:a16="http://schemas.microsoft.com/office/drawing/2014/main" val="2248260777"/>
                    </a:ext>
                  </a:extLst>
                </a:gridCol>
                <a:gridCol w="427062">
                  <a:extLst>
                    <a:ext uri="{9D8B030D-6E8A-4147-A177-3AD203B41FA5}">
                      <a16:colId xmlns:a16="http://schemas.microsoft.com/office/drawing/2014/main" val="1882778382"/>
                    </a:ext>
                  </a:extLst>
                </a:gridCol>
                <a:gridCol w="608564">
                  <a:extLst>
                    <a:ext uri="{9D8B030D-6E8A-4147-A177-3AD203B41FA5}">
                      <a16:colId xmlns:a16="http://schemas.microsoft.com/office/drawing/2014/main" val="3947696251"/>
                    </a:ext>
                  </a:extLst>
                </a:gridCol>
                <a:gridCol w="576535">
                  <a:extLst>
                    <a:ext uri="{9D8B030D-6E8A-4147-A177-3AD203B41FA5}">
                      <a16:colId xmlns:a16="http://schemas.microsoft.com/office/drawing/2014/main" val="840976875"/>
                    </a:ext>
                  </a:extLst>
                </a:gridCol>
                <a:gridCol w="576535">
                  <a:extLst>
                    <a:ext uri="{9D8B030D-6E8A-4147-A177-3AD203B41FA5}">
                      <a16:colId xmlns:a16="http://schemas.microsoft.com/office/drawing/2014/main" val="2679879346"/>
                    </a:ext>
                  </a:extLst>
                </a:gridCol>
                <a:gridCol w="576535">
                  <a:extLst>
                    <a:ext uri="{9D8B030D-6E8A-4147-A177-3AD203B41FA5}">
                      <a16:colId xmlns:a16="http://schemas.microsoft.com/office/drawing/2014/main" val="3550974366"/>
                    </a:ext>
                  </a:extLst>
                </a:gridCol>
                <a:gridCol w="576535">
                  <a:extLst>
                    <a:ext uri="{9D8B030D-6E8A-4147-A177-3AD203B41FA5}">
                      <a16:colId xmlns:a16="http://schemas.microsoft.com/office/drawing/2014/main" val="2420931519"/>
                    </a:ext>
                  </a:extLst>
                </a:gridCol>
                <a:gridCol w="576535">
                  <a:extLst>
                    <a:ext uri="{9D8B030D-6E8A-4147-A177-3AD203B41FA5}">
                      <a16:colId xmlns:a16="http://schemas.microsoft.com/office/drawing/2014/main" val="2972296416"/>
                    </a:ext>
                  </a:extLst>
                </a:gridCol>
                <a:gridCol w="576535">
                  <a:extLst>
                    <a:ext uri="{9D8B030D-6E8A-4147-A177-3AD203B41FA5}">
                      <a16:colId xmlns:a16="http://schemas.microsoft.com/office/drawing/2014/main" val="3467720865"/>
                    </a:ext>
                  </a:extLst>
                </a:gridCol>
                <a:gridCol w="576535">
                  <a:extLst>
                    <a:ext uri="{9D8B030D-6E8A-4147-A177-3AD203B41FA5}">
                      <a16:colId xmlns:a16="http://schemas.microsoft.com/office/drawing/2014/main" val="3088518800"/>
                    </a:ext>
                  </a:extLst>
                </a:gridCol>
                <a:gridCol w="1921782">
                  <a:extLst>
                    <a:ext uri="{9D8B030D-6E8A-4147-A177-3AD203B41FA5}">
                      <a16:colId xmlns:a16="http://schemas.microsoft.com/office/drawing/2014/main" val="3441616507"/>
                    </a:ext>
                  </a:extLst>
                </a:gridCol>
              </a:tblGrid>
              <a:tr h="131463"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 dirty="0">
                          <a:effectLst/>
                        </a:rPr>
                        <a:t>返却</a:t>
                      </a:r>
                      <a:endParaRPr lang="ja-JP" altLang="en-US" sz="1100" b="1" i="0" u="none" strike="noStrike" dirty="0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ja-JP" altLang="en-US" sz="1100" b="1" u="none" strike="noStrike" dirty="0">
                          <a:effectLst/>
                        </a:rPr>
                        <a:t>試料名番号</a:t>
                      </a:r>
                      <a:endParaRPr lang="ja-JP" altLang="en-US" sz="1100" b="1" i="0" u="none" strike="noStrike" dirty="0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>
                          <a:effectLst/>
                        </a:rPr>
                        <a:t>個数</a:t>
                      </a:r>
                      <a:endParaRPr lang="ja-JP" alt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>
                          <a:effectLst/>
                        </a:rPr>
                        <a:t>重量</a:t>
                      </a:r>
                      <a:r>
                        <a:rPr lang="en-US" altLang="ja-JP" sz="1100" b="1" u="none" strike="noStrike">
                          <a:effectLst/>
                        </a:rPr>
                        <a:t>(</a:t>
                      </a:r>
                      <a:r>
                        <a:rPr lang="en-US" sz="1100" b="1" u="none" strike="noStrike">
                          <a:effectLst/>
                        </a:rPr>
                        <a:t>g)</a:t>
                      </a:r>
                      <a:endParaRPr 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>
                          <a:effectLst/>
                        </a:rPr>
                        <a:t>放射能</a:t>
                      </a:r>
                      <a:r>
                        <a:rPr lang="en-US" altLang="ja-JP" sz="1100" b="1" u="none" strike="noStrike">
                          <a:effectLst/>
                        </a:rPr>
                        <a:t>(</a:t>
                      </a:r>
                      <a:r>
                        <a:rPr lang="en-US" sz="1100" b="1" u="none" strike="noStrike">
                          <a:effectLst/>
                        </a:rPr>
                        <a:t>Bq)</a:t>
                      </a:r>
                      <a:endParaRPr 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>
                          <a:effectLst/>
                        </a:rPr>
                        <a:t>採取</a:t>
                      </a:r>
                      <a:r>
                        <a:rPr lang="en-US" altLang="ja-JP" sz="1100" b="1" u="none" strike="noStrike">
                          <a:effectLst/>
                        </a:rPr>
                        <a:t>/</a:t>
                      </a:r>
                      <a:r>
                        <a:rPr lang="ja-JP" altLang="en-US" sz="1100" b="1" u="none" strike="noStrike">
                          <a:effectLst/>
                        </a:rPr>
                        <a:t>調整</a:t>
                      </a:r>
                      <a:endParaRPr lang="ja-JP" alt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100" b="1" u="none" strike="noStrike">
                          <a:effectLst/>
                        </a:rPr>
                        <a:t>SEM</a:t>
                      </a:r>
                      <a:r>
                        <a:rPr lang="ja-JP" altLang="en-US" sz="1100" b="1" u="none" strike="noStrike">
                          <a:effectLst/>
                        </a:rPr>
                        <a:t>観察</a:t>
                      </a:r>
                      <a:endParaRPr lang="ja-JP" alt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100" b="1" u="none" strike="noStrike">
                          <a:effectLst/>
                        </a:rPr>
                        <a:t>U</a:t>
                      </a:r>
                      <a:r>
                        <a:rPr lang="ja-JP" altLang="en-US" sz="1100" b="1" u="none" strike="noStrike">
                          <a:effectLst/>
                        </a:rPr>
                        <a:t>等粒子</a:t>
                      </a:r>
                      <a:endParaRPr lang="ja-JP" alt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100" b="1" u="none" strike="noStrike">
                          <a:effectLst/>
                        </a:rPr>
                        <a:t>FIB/TEM</a:t>
                      </a:r>
                      <a:endParaRPr 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100" b="1" u="none" strike="noStrike">
                          <a:effectLst/>
                        </a:rPr>
                        <a:t>ICP-MS</a:t>
                      </a:r>
                      <a:endParaRPr 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100" b="1" u="none" strike="noStrike">
                          <a:effectLst/>
                        </a:rPr>
                        <a:t>SEM</a:t>
                      </a:r>
                      <a:r>
                        <a:rPr lang="ja-JP" altLang="en-US" sz="1100" b="1" u="none" strike="noStrike">
                          <a:effectLst/>
                        </a:rPr>
                        <a:t>試料台</a:t>
                      </a:r>
                      <a:endParaRPr lang="ja-JP" alt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>
                          <a:effectLst/>
                        </a:rPr>
                        <a:t>溶解液</a:t>
                      </a:r>
                      <a:endParaRPr lang="ja-JP" alt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>
                          <a:effectLst/>
                        </a:rPr>
                        <a:t>形状（おおよそ）</a:t>
                      </a:r>
                      <a:endParaRPr lang="ja-JP" alt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extLst>
                  <a:ext uri="{0D108BD9-81ED-4DB2-BD59-A6C34878D82A}">
                    <a16:rowId xmlns:a16="http://schemas.microsoft.com/office/drawing/2014/main" val="3257295426"/>
                  </a:ext>
                </a:extLst>
              </a:tr>
              <a:tr h="152189"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 dirty="0">
                          <a:solidFill>
                            <a:srgbClr val="FF0000"/>
                          </a:solidFill>
                          <a:effectLst/>
                        </a:rPr>
                        <a:t>○</a:t>
                      </a:r>
                      <a:endParaRPr lang="ja-JP" altLang="en-US" sz="1100" b="1" i="0" u="none" strike="noStrike" dirty="0">
                        <a:solidFill>
                          <a:srgbClr val="FF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100" b="1" u="none" strike="noStrike" dirty="0">
                          <a:effectLst/>
                        </a:rPr>
                        <a:t>P53C6AR01</a:t>
                      </a:r>
                      <a:endParaRPr lang="en-US" sz="1100" b="1" i="0" u="none" strike="noStrike" dirty="0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1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0.8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100" b="1" u="none" strike="noStrike">
                          <a:effectLst/>
                        </a:rPr>
                        <a:t>2.80E+04</a:t>
                      </a:r>
                      <a:endParaRPr 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×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-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-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-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-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>
                          <a:effectLst/>
                        </a:rPr>
                        <a:t>　</a:t>
                      </a:r>
                      <a:endParaRPr lang="ja-JP" alt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>
                          <a:effectLst/>
                        </a:rPr>
                        <a:t>　</a:t>
                      </a:r>
                      <a:endParaRPr lang="ja-JP" alt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l-GR" sz="1100" b="1" u="none" strike="noStrike" dirty="0">
                          <a:effectLst/>
                        </a:rPr>
                        <a:t>Φ50</a:t>
                      </a:r>
                      <a:r>
                        <a:rPr lang="en-US" sz="1100" b="1" u="none" strike="noStrike" dirty="0">
                          <a:effectLst/>
                        </a:rPr>
                        <a:t>mm</a:t>
                      </a:r>
                      <a:r>
                        <a:rPr lang="ja-JP" altLang="en-US" sz="1100" b="1" u="none" strike="noStrike" dirty="0">
                          <a:effectLst/>
                        </a:rPr>
                        <a:t>スミヤ</a:t>
                      </a:r>
                      <a:endParaRPr lang="ja-JP" altLang="en-US" sz="1100" b="1" i="0" u="none" strike="noStrike" dirty="0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extLst>
                  <a:ext uri="{0D108BD9-81ED-4DB2-BD59-A6C34878D82A}">
                    <a16:rowId xmlns:a16="http://schemas.microsoft.com/office/drawing/2014/main" val="1012286743"/>
                  </a:ext>
                </a:extLst>
              </a:tr>
            </a:tbl>
          </a:graphicData>
        </a:graphic>
      </p:graphicFrame>
      <p:sp>
        <p:nvSpPr>
          <p:cNvPr id="9" name="テキスト ボックス 8">
            <a:extLst>
              <a:ext uri="{FF2B5EF4-FFF2-40B4-BE49-F238E27FC236}">
                <a16:creationId xmlns:a16="http://schemas.microsoft.com/office/drawing/2014/main" id="{6866D4E1-B20E-4B0A-BD76-A4A2607CDAFB}"/>
              </a:ext>
            </a:extLst>
          </p:cNvPr>
          <p:cNvSpPr txBox="1"/>
          <p:nvPr/>
        </p:nvSpPr>
        <p:spPr>
          <a:xfrm>
            <a:off x="7874675" y="9000"/>
            <a:ext cx="2031325" cy="646331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kumimoji="1" lang="ja-JP" altLang="en-US" sz="3600" b="1" dirty="0">
                <a:latin typeface="+mn-ea"/>
              </a:rPr>
              <a:t>ドラフト</a:t>
            </a:r>
          </a:p>
        </p:txBody>
      </p:sp>
      <p:sp>
        <p:nvSpPr>
          <p:cNvPr id="10" name="テキスト ボックス 9">
            <a:extLst>
              <a:ext uri="{FF2B5EF4-FFF2-40B4-BE49-F238E27FC236}">
                <a16:creationId xmlns:a16="http://schemas.microsoft.com/office/drawing/2014/main" id="{37250C08-6EC9-481A-AD2C-9EFEA9FCCF1B}"/>
              </a:ext>
            </a:extLst>
          </p:cNvPr>
          <p:cNvSpPr txBox="1"/>
          <p:nvPr/>
        </p:nvSpPr>
        <p:spPr>
          <a:xfrm>
            <a:off x="681038" y="6155806"/>
            <a:ext cx="656706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ja-JP" altLang="en-US" sz="1100" b="1" dirty="0"/>
              <a:t>注）</a:t>
            </a:r>
            <a:r>
              <a:rPr kumimoji="1" lang="ja-JP" altLang="en-US" sz="1100" b="1" dirty="0">
                <a:solidFill>
                  <a:srgbClr val="FF0000"/>
                </a:solidFill>
              </a:rPr>
              <a:t>○が返却</a:t>
            </a:r>
            <a:r>
              <a:rPr kumimoji="1" lang="en-US" altLang="ja-JP" sz="1100" b="1" dirty="0">
                <a:solidFill>
                  <a:srgbClr val="FF0000"/>
                </a:solidFill>
              </a:rPr>
              <a:t>(NFD</a:t>
            </a:r>
            <a:r>
              <a:rPr kumimoji="1" lang="ja-JP" altLang="en-US" sz="1100" b="1" dirty="0">
                <a:solidFill>
                  <a:srgbClr val="FF0000"/>
                </a:solidFill>
              </a:rPr>
              <a:t>→</a:t>
            </a:r>
            <a:r>
              <a:rPr kumimoji="1" lang="en-US" altLang="ja-JP" sz="1100" b="1" dirty="0">
                <a:solidFill>
                  <a:srgbClr val="FF0000"/>
                </a:solidFill>
              </a:rPr>
              <a:t>FMF)</a:t>
            </a:r>
            <a:r>
              <a:rPr kumimoji="1" lang="ja-JP" altLang="en-US" sz="1100" b="1" dirty="0">
                <a:solidFill>
                  <a:srgbClr val="FF0000"/>
                </a:solidFill>
              </a:rPr>
              <a:t>希望のたたき台</a:t>
            </a:r>
            <a:r>
              <a:rPr kumimoji="1" lang="ja-JP" altLang="en-US" sz="1100" b="1" dirty="0"/>
              <a:t>です。</a:t>
            </a:r>
            <a:r>
              <a:rPr kumimoji="1" lang="en-US" altLang="ja-JP" sz="1100" b="1" dirty="0"/>
              <a:t>(P53C</a:t>
            </a:r>
            <a:r>
              <a:rPr kumimoji="1" lang="ja-JP" altLang="en-US" sz="1100" b="1" dirty="0"/>
              <a:t>から始まる番号は分割後の</a:t>
            </a:r>
            <a:r>
              <a:rPr kumimoji="1" lang="en-US" altLang="ja-JP" sz="1100" b="1" dirty="0"/>
              <a:t>NFD</a:t>
            </a:r>
            <a:r>
              <a:rPr kumimoji="1" lang="ja-JP" altLang="en-US" sz="1100" b="1" dirty="0"/>
              <a:t>社内管理番号</a:t>
            </a:r>
            <a:r>
              <a:rPr kumimoji="1" lang="en-US" altLang="ja-JP" sz="1100" b="1" dirty="0"/>
              <a:t>)</a:t>
            </a:r>
            <a:endParaRPr kumimoji="1" lang="ja-JP" altLang="en-US" sz="1100" b="1" dirty="0"/>
          </a:p>
        </p:txBody>
      </p:sp>
    </p:spTree>
    <p:extLst>
      <p:ext uri="{BB962C8B-B14F-4D97-AF65-F5344CB8AC3E}">
        <p14:creationId xmlns:p14="http://schemas.microsoft.com/office/powerpoint/2010/main" val="299070014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テキスト ボックス 17"/>
          <p:cNvSpPr txBox="1"/>
          <p:nvPr/>
        </p:nvSpPr>
        <p:spPr>
          <a:xfrm>
            <a:off x="4394334" y="5121207"/>
            <a:ext cx="15279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kumimoji="1" lang="en-US" altLang="ja-JP" dirty="0"/>
              <a:t>P53C7AR01(1)</a:t>
            </a:r>
            <a:endParaRPr kumimoji="1" lang="ja-JP" altLang="en-US" dirty="0"/>
          </a:p>
        </p:txBody>
      </p:sp>
      <p:pic>
        <p:nvPicPr>
          <p:cNvPr id="7" name="図 6">
            <a:extLst>
              <a:ext uri="{FF2B5EF4-FFF2-40B4-BE49-F238E27FC236}">
                <a16:creationId xmlns:a16="http://schemas.microsoft.com/office/drawing/2014/main" id="{FA13C3AE-2E8A-446A-BA18-CA6516E57B39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1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2772" t="32080" r="21882" b="33729"/>
          <a:stretch/>
        </p:blipFill>
        <p:spPr>
          <a:xfrm rot="10800000">
            <a:off x="806514" y="430235"/>
            <a:ext cx="3417143" cy="1932402"/>
          </a:xfrm>
          <a:prstGeom prst="rect">
            <a:avLst/>
          </a:prstGeom>
        </p:spPr>
      </p:pic>
      <p:pic>
        <p:nvPicPr>
          <p:cNvPr id="8" name="図 7">
            <a:extLst>
              <a:ext uri="{FF2B5EF4-FFF2-40B4-BE49-F238E27FC236}">
                <a16:creationId xmlns:a16="http://schemas.microsoft.com/office/drawing/2014/main" id="{F64A70BC-1134-457C-99BD-3388BA954168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bright="2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9406" t="33531" r="30099" b="29374"/>
          <a:stretch/>
        </p:blipFill>
        <p:spPr>
          <a:xfrm>
            <a:off x="3509659" y="3217381"/>
            <a:ext cx="3297333" cy="1816765"/>
          </a:xfrm>
          <a:prstGeom prst="rect">
            <a:avLst/>
          </a:prstGeom>
        </p:spPr>
      </p:pic>
      <p:pic>
        <p:nvPicPr>
          <p:cNvPr id="9" name="図 8">
            <a:extLst>
              <a:ext uri="{FF2B5EF4-FFF2-40B4-BE49-F238E27FC236}">
                <a16:creationId xmlns:a16="http://schemas.microsoft.com/office/drawing/2014/main" id="{ED320BD9-568A-422A-9ADF-3F7701811E4E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6738" t="26467" r="32063" b="25219"/>
          <a:stretch/>
        </p:blipFill>
        <p:spPr>
          <a:xfrm rot="12403745">
            <a:off x="7240415" y="3296724"/>
            <a:ext cx="2122435" cy="1866720"/>
          </a:xfrm>
          <a:prstGeom prst="rect">
            <a:avLst/>
          </a:prstGeom>
        </p:spPr>
      </p:pic>
      <p:pic>
        <p:nvPicPr>
          <p:cNvPr id="11" name="図 10">
            <a:extLst>
              <a:ext uri="{FF2B5EF4-FFF2-40B4-BE49-F238E27FC236}">
                <a16:creationId xmlns:a16="http://schemas.microsoft.com/office/drawing/2014/main" id="{BFD07766-AE74-4A15-B904-7692D99DB21B}"/>
              </a:ext>
            </a:extLst>
          </p:cNvPr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850" t="31243" r="32355" b="21353"/>
          <a:stretch/>
        </p:blipFill>
        <p:spPr>
          <a:xfrm>
            <a:off x="1083041" y="3084697"/>
            <a:ext cx="1578603" cy="1567971"/>
          </a:xfrm>
          <a:prstGeom prst="rect">
            <a:avLst/>
          </a:prstGeom>
        </p:spPr>
      </p:pic>
      <p:pic>
        <p:nvPicPr>
          <p:cNvPr id="12" name="図 11">
            <a:extLst>
              <a:ext uri="{FF2B5EF4-FFF2-40B4-BE49-F238E27FC236}">
                <a16:creationId xmlns:a16="http://schemas.microsoft.com/office/drawing/2014/main" id="{37CCCADF-E3DE-402F-AF12-B2CC8B83EA92}"/>
              </a:ext>
            </a:extLst>
          </p:cNvPr>
          <p:cNvPicPr>
            <a:picLocks noChangeAspect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523" t="33896" r="39724" b="23017"/>
          <a:stretch/>
        </p:blipFill>
        <p:spPr>
          <a:xfrm>
            <a:off x="7426432" y="567266"/>
            <a:ext cx="1641639" cy="1725095"/>
          </a:xfrm>
          <a:prstGeom prst="rect">
            <a:avLst/>
          </a:prstGeom>
        </p:spPr>
      </p:pic>
      <p:sp>
        <p:nvSpPr>
          <p:cNvPr id="13" name="テキスト ボックス 12"/>
          <p:cNvSpPr txBox="1"/>
          <p:nvPr/>
        </p:nvSpPr>
        <p:spPr>
          <a:xfrm>
            <a:off x="1128388" y="4654946"/>
            <a:ext cx="14879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kumimoji="1" lang="en-US" altLang="ja-JP" dirty="0"/>
              <a:t>P53C7SE01(1)</a:t>
            </a:r>
            <a:endParaRPr kumimoji="1" lang="ja-JP" altLang="en-US" dirty="0"/>
          </a:p>
        </p:txBody>
      </p:sp>
      <p:sp>
        <p:nvSpPr>
          <p:cNvPr id="14" name="テキスト ボックス 13"/>
          <p:cNvSpPr txBox="1"/>
          <p:nvPr/>
        </p:nvSpPr>
        <p:spPr>
          <a:xfrm>
            <a:off x="8133806" y="2325972"/>
            <a:ext cx="14879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kumimoji="1" lang="en-US" altLang="ja-JP" dirty="0"/>
              <a:t>P53C7SE02(1)</a:t>
            </a:r>
            <a:endParaRPr kumimoji="1" lang="ja-JP" altLang="en-US" dirty="0"/>
          </a:p>
        </p:txBody>
      </p:sp>
      <p:cxnSp>
        <p:nvCxnSpPr>
          <p:cNvPr id="15" name="直線矢印コネクタ 14"/>
          <p:cNvCxnSpPr/>
          <p:nvPr/>
        </p:nvCxnSpPr>
        <p:spPr>
          <a:xfrm>
            <a:off x="3657600" y="2292361"/>
            <a:ext cx="1166949" cy="1173652"/>
          </a:xfrm>
          <a:prstGeom prst="straightConnector1">
            <a:avLst/>
          </a:prstGeom>
          <a:ln w="38100">
            <a:solidFill>
              <a:srgbClr val="0033CC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直線矢印コネクタ 19"/>
          <p:cNvCxnSpPr/>
          <p:nvPr/>
        </p:nvCxnSpPr>
        <p:spPr>
          <a:xfrm flipH="1" flipV="1">
            <a:off x="2616296" y="3672363"/>
            <a:ext cx="2104747" cy="130931"/>
          </a:xfrm>
          <a:prstGeom prst="straightConnector1">
            <a:avLst/>
          </a:prstGeom>
          <a:ln w="38100">
            <a:solidFill>
              <a:srgbClr val="0033CC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直線矢印コネクタ 24"/>
          <p:cNvCxnSpPr/>
          <p:nvPr/>
        </p:nvCxnSpPr>
        <p:spPr>
          <a:xfrm>
            <a:off x="6357257" y="4230083"/>
            <a:ext cx="1280160" cy="105184"/>
          </a:xfrm>
          <a:prstGeom prst="straightConnector1">
            <a:avLst/>
          </a:prstGeom>
          <a:ln w="38100">
            <a:solidFill>
              <a:srgbClr val="0033CC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直線矢印コネクタ 27"/>
          <p:cNvCxnSpPr/>
          <p:nvPr/>
        </p:nvCxnSpPr>
        <p:spPr>
          <a:xfrm flipV="1">
            <a:off x="8072846" y="2325972"/>
            <a:ext cx="60960" cy="1009413"/>
          </a:xfrm>
          <a:prstGeom prst="straightConnector1">
            <a:avLst/>
          </a:prstGeom>
          <a:ln w="38100">
            <a:solidFill>
              <a:srgbClr val="0033CC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テキスト ボックス 31"/>
          <p:cNvSpPr txBox="1"/>
          <p:nvPr/>
        </p:nvSpPr>
        <p:spPr>
          <a:xfrm>
            <a:off x="1104807" y="5034146"/>
            <a:ext cx="155683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kumimoji="1" lang="ja-JP" altLang="en-US" sz="1400" b="1" dirty="0">
                <a:solidFill>
                  <a:srgbClr val="0033CC"/>
                </a:solidFill>
              </a:rPr>
              <a:t>□</a:t>
            </a:r>
            <a:r>
              <a:rPr kumimoji="1" lang="en-US" altLang="ja-JP" sz="1400" b="1" dirty="0">
                <a:solidFill>
                  <a:srgbClr val="0033CC"/>
                </a:solidFill>
              </a:rPr>
              <a:t>10mm</a:t>
            </a:r>
            <a:r>
              <a:rPr kumimoji="1" lang="ja-JP" altLang="en-US" sz="1400" b="1" dirty="0">
                <a:solidFill>
                  <a:srgbClr val="0033CC"/>
                </a:solidFill>
              </a:rPr>
              <a:t>ブロック</a:t>
            </a:r>
          </a:p>
        </p:txBody>
      </p:sp>
      <p:sp>
        <p:nvSpPr>
          <p:cNvPr id="34" name="テキスト ボックス 33"/>
          <p:cNvSpPr txBox="1"/>
          <p:nvPr/>
        </p:nvSpPr>
        <p:spPr>
          <a:xfrm>
            <a:off x="8195000" y="2611376"/>
            <a:ext cx="155683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kumimoji="1" lang="ja-JP" altLang="en-US" sz="1400" b="1" dirty="0">
                <a:solidFill>
                  <a:srgbClr val="0033CC"/>
                </a:solidFill>
              </a:rPr>
              <a:t>□</a:t>
            </a:r>
            <a:r>
              <a:rPr kumimoji="1" lang="en-US" altLang="ja-JP" sz="1400" b="1" dirty="0">
                <a:solidFill>
                  <a:srgbClr val="0033CC"/>
                </a:solidFill>
              </a:rPr>
              <a:t>10mm</a:t>
            </a:r>
            <a:r>
              <a:rPr kumimoji="1" lang="ja-JP" altLang="en-US" sz="1400" b="1" dirty="0">
                <a:solidFill>
                  <a:srgbClr val="0033CC"/>
                </a:solidFill>
              </a:rPr>
              <a:t>ブロック</a:t>
            </a:r>
          </a:p>
        </p:txBody>
      </p:sp>
      <p:sp>
        <p:nvSpPr>
          <p:cNvPr id="21" name="テキスト ボックス 20"/>
          <p:cNvSpPr txBox="1"/>
          <p:nvPr/>
        </p:nvSpPr>
        <p:spPr>
          <a:xfrm>
            <a:off x="4239178" y="2590363"/>
            <a:ext cx="6463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kumimoji="1" lang="ja-JP" altLang="en-US" b="1" dirty="0">
                <a:solidFill>
                  <a:srgbClr val="0033CC"/>
                </a:solidFill>
              </a:rPr>
              <a:t>切断</a:t>
            </a:r>
          </a:p>
        </p:txBody>
      </p:sp>
      <p:sp>
        <p:nvSpPr>
          <p:cNvPr id="23" name="テキスト ボックス 22"/>
          <p:cNvSpPr txBox="1"/>
          <p:nvPr/>
        </p:nvSpPr>
        <p:spPr>
          <a:xfrm>
            <a:off x="6720949" y="3792294"/>
            <a:ext cx="6463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kumimoji="1" lang="ja-JP" altLang="en-US" b="1" dirty="0">
                <a:solidFill>
                  <a:srgbClr val="0033CC"/>
                </a:solidFill>
              </a:rPr>
              <a:t>切断</a:t>
            </a:r>
          </a:p>
        </p:txBody>
      </p:sp>
      <p:sp>
        <p:nvSpPr>
          <p:cNvPr id="5" name="平行四辺形 4"/>
          <p:cNvSpPr/>
          <p:nvPr/>
        </p:nvSpPr>
        <p:spPr>
          <a:xfrm rot="19948302">
            <a:off x="4713192" y="3713978"/>
            <a:ext cx="637392" cy="692431"/>
          </a:xfrm>
          <a:prstGeom prst="parallelogram">
            <a:avLst/>
          </a:prstGeom>
          <a:noFill/>
          <a:ln w="25400">
            <a:solidFill>
              <a:srgbClr val="0033CC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27" name="テキスト ボックス 26"/>
          <p:cNvSpPr txBox="1"/>
          <p:nvPr/>
        </p:nvSpPr>
        <p:spPr>
          <a:xfrm>
            <a:off x="2765018" y="3303031"/>
            <a:ext cx="6463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kumimoji="1" lang="ja-JP" altLang="en-US" b="1" dirty="0">
                <a:solidFill>
                  <a:srgbClr val="0033CC"/>
                </a:solidFill>
              </a:rPr>
              <a:t>貼付</a:t>
            </a:r>
          </a:p>
        </p:txBody>
      </p:sp>
      <p:sp>
        <p:nvSpPr>
          <p:cNvPr id="29" name="テキスト ボックス 28"/>
          <p:cNvSpPr txBox="1"/>
          <p:nvPr/>
        </p:nvSpPr>
        <p:spPr>
          <a:xfrm>
            <a:off x="7367280" y="2467146"/>
            <a:ext cx="6463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kumimoji="1" lang="ja-JP" altLang="en-US" b="1" dirty="0">
                <a:solidFill>
                  <a:srgbClr val="0033CC"/>
                </a:solidFill>
              </a:rPr>
              <a:t>貼付</a:t>
            </a:r>
          </a:p>
        </p:txBody>
      </p:sp>
      <p:cxnSp>
        <p:nvCxnSpPr>
          <p:cNvPr id="24" name="直線コネクタ 23"/>
          <p:cNvCxnSpPr>
            <a:stCxn id="18" idx="0"/>
          </p:cNvCxnSpPr>
          <p:nvPr/>
        </p:nvCxnSpPr>
        <p:spPr>
          <a:xfrm flipH="1" flipV="1">
            <a:off x="4394334" y="4500514"/>
            <a:ext cx="763991" cy="620693"/>
          </a:xfrm>
          <a:prstGeom prst="line">
            <a:avLst/>
          </a:prstGeom>
          <a:ln w="25400">
            <a:solidFill>
              <a:schemeClr val="tx1"/>
            </a:solidFill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直線コネクタ 25"/>
          <p:cNvCxnSpPr>
            <a:stCxn id="18" idx="0"/>
          </p:cNvCxnSpPr>
          <p:nvPr/>
        </p:nvCxnSpPr>
        <p:spPr>
          <a:xfrm flipV="1">
            <a:off x="5158325" y="4601571"/>
            <a:ext cx="60873" cy="519636"/>
          </a:xfrm>
          <a:prstGeom prst="line">
            <a:avLst/>
          </a:prstGeom>
          <a:ln w="25400">
            <a:solidFill>
              <a:schemeClr val="tx1"/>
            </a:solidFill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直線コネクタ 29"/>
          <p:cNvCxnSpPr>
            <a:stCxn id="18" idx="0"/>
          </p:cNvCxnSpPr>
          <p:nvPr/>
        </p:nvCxnSpPr>
        <p:spPr>
          <a:xfrm flipV="1">
            <a:off x="5158325" y="4817859"/>
            <a:ext cx="3445744" cy="303348"/>
          </a:xfrm>
          <a:prstGeom prst="line">
            <a:avLst/>
          </a:prstGeom>
          <a:ln w="25400">
            <a:solidFill>
              <a:schemeClr val="tx1"/>
            </a:solidFill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直線コネクタ 30"/>
          <p:cNvCxnSpPr/>
          <p:nvPr/>
        </p:nvCxnSpPr>
        <p:spPr>
          <a:xfrm flipH="1">
            <a:off x="5555281" y="4345604"/>
            <a:ext cx="648000" cy="72000"/>
          </a:xfrm>
          <a:prstGeom prst="line">
            <a:avLst/>
          </a:prstGeom>
          <a:ln w="25400">
            <a:solidFill>
              <a:srgbClr val="0033CC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直線コネクタ 32"/>
          <p:cNvCxnSpPr/>
          <p:nvPr/>
        </p:nvCxnSpPr>
        <p:spPr>
          <a:xfrm flipH="1">
            <a:off x="6203281" y="3416826"/>
            <a:ext cx="34642" cy="928778"/>
          </a:xfrm>
          <a:prstGeom prst="line">
            <a:avLst/>
          </a:prstGeom>
          <a:ln w="25400">
            <a:solidFill>
              <a:srgbClr val="0033CC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スライド番号プレースホルダー 2"/>
          <p:cNvSpPr>
            <a:spLocks noGrp="1"/>
          </p:cNvSpPr>
          <p:nvPr>
            <p:ph type="sldNum" sz="quarter" idx="12"/>
          </p:nvPr>
        </p:nvSpPr>
        <p:spPr>
          <a:xfrm>
            <a:off x="7677150" y="6496240"/>
            <a:ext cx="2228850" cy="365125"/>
          </a:xfrm>
        </p:spPr>
        <p:txBody>
          <a:bodyPr/>
          <a:lstStyle/>
          <a:p>
            <a:fld id="{C4E2A555-50F0-41BF-BAF1-D239D1ABEAAD}" type="slidenum">
              <a:rPr kumimoji="1" lang="ja-JP" altLang="en-US" smtClean="0"/>
              <a:t>7</a:t>
            </a:fld>
            <a:endParaRPr kumimoji="1" lang="ja-JP" altLang="en-US" dirty="0"/>
          </a:p>
        </p:txBody>
      </p:sp>
      <p:sp>
        <p:nvSpPr>
          <p:cNvPr id="35" name="テキスト ボックス 34"/>
          <p:cNvSpPr txBox="1"/>
          <p:nvPr/>
        </p:nvSpPr>
        <p:spPr>
          <a:xfrm>
            <a:off x="57755" y="16994"/>
            <a:ext cx="537518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kumimoji="1" lang="en-US" altLang="ja-JP" sz="2000" b="1" u="sng" dirty="0"/>
              <a:t>P53C7</a:t>
            </a:r>
            <a:r>
              <a:rPr kumimoji="1" lang="ja-JP" altLang="en-US" sz="2000" b="1" dirty="0"/>
              <a:t>（</a:t>
            </a:r>
            <a:r>
              <a:rPr kumimoji="1" lang="en-US" altLang="ja-JP" sz="2000" b="1" dirty="0"/>
              <a:t>1F-3 PCV</a:t>
            </a:r>
            <a:r>
              <a:rPr kumimoji="1" lang="ja-JP" altLang="en-US" sz="2000" b="1" dirty="0"/>
              <a:t>内部調査装置付着物スミヤ）</a:t>
            </a:r>
          </a:p>
        </p:txBody>
      </p:sp>
      <p:graphicFrame>
        <p:nvGraphicFramePr>
          <p:cNvPr id="2" name="表 1">
            <a:extLst>
              <a:ext uri="{FF2B5EF4-FFF2-40B4-BE49-F238E27FC236}">
                <a16:creationId xmlns:a16="http://schemas.microsoft.com/office/drawing/2014/main" id="{84F958CD-FCA2-44BB-ADB9-1B7FE289DBD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57984094"/>
              </p:ext>
            </p:extLst>
          </p:nvPr>
        </p:nvGraphicFramePr>
        <p:xfrm>
          <a:off x="759926" y="5603799"/>
          <a:ext cx="8543924" cy="870240"/>
        </p:xfrm>
        <a:graphic>
          <a:graphicData uri="http://schemas.openxmlformats.org/drawingml/2006/table">
            <a:tbl>
              <a:tblPr>
                <a:tableStyleId>{616DA210-FB5B-4158-B5E0-FEB733F419BA}</a:tableStyleId>
              </a:tblPr>
              <a:tblGrid>
                <a:gridCol w="344319">
                  <a:extLst>
                    <a:ext uri="{9D8B030D-6E8A-4147-A177-3AD203B41FA5}">
                      <a16:colId xmlns:a16="http://schemas.microsoft.com/office/drawing/2014/main" val="2955554322"/>
                    </a:ext>
                  </a:extLst>
                </a:gridCol>
                <a:gridCol w="864802">
                  <a:extLst>
                    <a:ext uri="{9D8B030D-6E8A-4147-A177-3AD203B41FA5}">
                      <a16:colId xmlns:a16="http://schemas.microsoft.com/office/drawing/2014/main" val="1396816868"/>
                    </a:ext>
                  </a:extLst>
                </a:gridCol>
                <a:gridCol w="341650">
                  <a:extLst>
                    <a:ext uri="{9D8B030D-6E8A-4147-A177-3AD203B41FA5}">
                      <a16:colId xmlns:a16="http://schemas.microsoft.com/office/drawing/2014/main" val="679460362"/>
                    </a:ext>
                  </a:extLst>
                </a:gridCol>
                <a:gridCol w="427062">
                  <a:extLst>
                    <a:ext uri="{9D8B030D-6E8A-4147-A177-3AD203B41FA5}">
                      <a16:colId xmlns:a16="http://schemas.microsoft.com/office/drawing/2014/main" val="1356852289"/>
                    </a:ext>
                  </a:extLst>
                </a:gridCol>
                <a:gridCol w="608564">
                  <a:extLst>
                    <a:ext uri="{9D8B030D-6E8A-4147-A177-3AD203B41FA5}">
                      <a16:colId xmlns:a16="http://schemas.microsoft.com/office/drawing/2014/main" val="2769261424"/>
                    </a:ext>
                  </a:extLst>
                </a:gridCol>
                <a:gridCol w="576535">
                  <a:extLst>
                    <a:ext uri="{9D8B030D-6E8A-4147-A177-3AD203B41FA5}">
                      <a16:colId xmlns:a16="http://schemas.microsoft.com/office/drawing/2014/main" val="3114249513"/>
                    </a:ext>
                  </a:extLst>
                </a:gridCol>
                <a:gridCol w="576535">
                  <a:extLst>
                    <a:ext uri="{9D8B030D-6E8A-4147-A177-3AD203B41FA5}">
                      <a16:colId xmlns:a16="http://schemas.microsoft.com/office/drawing/2014/main" val="1600016217"/>
                    </a:ext>
                  </a:extLst>
                </a:gridCol>
                <a:gridCol w="576535">
                  <a:extLst>
                    <a:ext uri="{9D8B030D-6E8A-4147-A177-3AD203B41FA5}">
                      <a16:colId xmlns:a16="http://schemas.microsoft.com/office/drawing/2014/main" val="635176489"/>
                    </a:ext>
                  </a:extLst>
                </a:gridCol>
                <a:gridCol w="576535">
                  <a:extLst>
                    <a:ext uri="{9D8B030D-6E8A-4147-A177-3AD203B41FA5}">
                      <a16:colId xmlns:a16="http://schemas.microsoft.com/office/drawing/2014/main" val="785504429"/>
                    </a:ext>
                  </a:extLst>
                </a:gridCol>
                <a:gridCol w="576535">
                  <a:extLst>
                    <a:ext uri="{9D8B030D-6E8A-4147-A177-3AD203B41FA5}">
                      <a16:colId xmlns:a16="http://schemas.microsoft.com/office/drawing/2014/main" val="3619907535"/>
                    </a:ext>
                  </a:extLst>
                </a:gridCol>
                <a:gridCol w="576535">
                  <a:extLst>
                    <a:ext uri="{9D8B030D-6E8A-4147-A177-3AD203B41FA5}">
                      <a16:colId xmlns:a16="http://schemas.microsoft.com/office/drawing/2014/main" val="3496849193"/>
                    </a:ext>
                  </a:extLst>
                </a:gridCol>
                <a:gridCol w="576535">
                  <a:extLst>
                    <a:ext uri="{9D8B030D-6E8A-4147-A177-3AD203B41FA5}">
                      <a16:colId xmlns:a16="http://schemas.microsoft.com/office/drawing/2014/main" val="3261037579"/>
                    </a:ext>
                  </a:extLst>
                </a:gridCol>
                <a:gridCol w="1921782">
                  <a:extLst>
                    <a:ext uri="{9D8B030D-6E8A-4147-A177-3AD203B41FA5}">
                      <a16:colId xmlns:a16="http://schemas.microsoft.com/office/drawing/2014/main" val="3653885967"/>
                    </a:ext>
                  </a:extLst>
                </a:gridCol>
              </a:tblGrid>
              <a:tr h="152189"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>
                          <a:effectLst/>
                        </a:rPr>
                        <a:t>返却</a:t>
                      </a:r>
                      <a:endParaRPr lang="ja-JP" alt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ja-JP" altLang="en-US" sz="1100" b="1" u="none" strike="noStrike" dirty="0">
                          <a:effectLst/>
                        </a:rPr>
                        <a:t>試料名番号</a:t>
                      </a:r>
                      <a:endParaRPr lang="ja-JP" altLang="en-US" sz="1100" b="1" i="0" u="none" strike="noStrike" dirty="0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>
                          <a:effectLst/>
                        </a:rPr>
                        <a:t>個数</a:t>
                      </a:r>
                      <a:endParaRPr lang="ja-JP" alt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>
                          <a:effectLst/>
                        </a:rPr>
                        <a:t>重量</a:t>
                      </a:r>
                      <a:r>
                        <a:rPr lang="en-US" altLang="ja-JP" sz="1100" b="1" u="none" strike="noStrike">
                          <a:effectLst/>
                        </a:rPr>
                        <a:t>(</a:t>
                      </a:r>
                      <a:r>
                        <a:rPr lang="en-US" sz="1100" b="1" u="none" strike="noStrike">
                          <a:effectLst/>
                        </a:rPr>
                        <a:t>g)</a:t>
                      </a:r>
                      <a:endParaRPr 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>
                          <a:effectLst/>
                        </a:rPr>
                        <a:t>放射能</a:t>
                      </a:r>
                      <a:r>
                        <a:rPr lang="en-US" altLang="ja-JP" sz="1100" b="1" u="none" strike="noStrike">
                          <a:effectLst/>
                        </a:rPr>
                        <a:t>(</a:t>
                      </a:r>
                      <a:r>
                        <a:rPr lang="en-US" sz="1100" b="1" u="none" strike="noStrike">
                          <a:effectLst/>
                        </a:rPr>
                        <a:t>Bq)</a:t>
                      </a:r>
                      <a:endParaRPr 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>
                          <a:effectLst/>
                        </a:rPr>
                        <a:t>採取</a:t>
                      </a:r>
                      <a:r>
                        <a:rPr lang="en-US" altLang="ja-JP" sz="1100" b="1" u="none" strike="noStrike">
                          <a:effectLst/>
                        </a:rPr>
                        <a:t>/</a:t>
                      </a:r>
                      <a:r>
                        <a:rPr lang="ja-JP" altLang="en-US" sz="1100" b="1" u="none" strike="noStrike">
                          <a:effectLst/>
                        </a:rPr>
                        <a:t>調整</a:t>
                      </a:r>
                      <a:endParaRPr lang="ja-JP" alt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100" b="1" u="none" strike="noStrike">
                          <a:effectLst/>
                        </a:rPr>
                        <a:t>SEM</a:t>
                      </a:r>
                      <a:r>
                        <a:rPr lang="ja-JP" altLang="en-US" sz="1100" b="1" u="none" strike="noStrike">
                          <a:effectLst/>
                        </a:rPr>
                        <a:t>観察</a:t>
                      </a:r>
                      <a:endParaRPr lang="ja-JP" alt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100" b="1" u="none" strike="noStrike">
                          <a:effectLst/>
                        </a:rPr>
                        <a:t>U</a:t>
                      </a:r>
                      <a:r>
                        <a:rPr lang="ja-JP" altLang="en-US" sz="1100" b="1" u="none" strike="noStrike">
                          <a:effectLst/>
                        </a:rPr>
                        <a:t>等粒子</a:t>
                      </a:r>
                      <a:endParaRPr lang="ja-JP" alt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100" b="1" u="none" strike="noStrike">
                          <a:effectLst/>
                        </a:rPr>
                        <a:t>FIB/TEM</a:t>
                      </a:r>
                      <a:endParaRPr 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100" b="1" u="none" strike="noStrike">
                          <a:effectLst/>
                        </a:rPr>
                        <a:t>ICP-MS</a:t>
                      </a:r>
                      <a:endParaRPr 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100" b="1" u="none" strike="noStrike">
                          <a:effectLst/>
                        </a:rPr>
                        <a:t>SEM</a:t>
                      </a:r>
                      <a:r>
                        <a:rPr lang="ja-JP" altLang="en-US" sz="1100" b="1" u="none" strike="noStrike">
                          <a:effectLst/>
                        </a:rPr>
                        <a:t>試料台</a:t>
                      </a:r>
                      <a:endParaRPr lang="ja-JP" alt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>
                          <a:effectLst/>
                        </a:rPr>
                        <a:t>溶解液</a:t>
                      </a:r>
                      <a:endParaRPr lang="ja-JP" alt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>
                          <a:effectLst/>
                        </a:rPr>
                        <a:t>形状（おおよそ）</a:t>
                      </a:r>
                      <a:endParaRPr lang="ja-JP" alt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extLst>
                  <a:ext uri="{0D108BD9-81ED-4DB2-BD59-A6C34878D82A}">
                    <a16:rowId xmlns:a16="http://schemas.microsoft.com/office/drawing/2014/main" val="1886282508"/>
                  </a:ext>
                </a:extLst>
              </a:tr>
              <a:tr h="148985"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>
                          <a:effectLst/>
                        </a:rPr>
                        <a:t>　</a:t>
                      </a:r>
                      <a:endParaRPr lang="ja-JP" alt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100" b="1" u="none" strike="noStrike">
                          <a:effectLst/>
                        </a:rPr>
                        <a:t>P53C7AR01</a:t>
                      </a:r>
                      <a:endParaRPr 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1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0.28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100" b="1" u="none" strike="noStrike">
                          <a:effectLst/>
                        </a:rPr>
                        <a:t>2.99E+06</a:t>
                      </a:r>
                      <a:endParaRPr 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>
                          <a:effectLst/>
                        </a:rPr>
                        <a:t>○</a:t>
                      </a:r>
                      <a:endParaRPr lang="ja-JP" alt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-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-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-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-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>
                          <a:effectLst/>
                        </a:rPr>
                        <a:t>　</a:t>
                      </a:r>
                      <a:endParaRPr lang="ja-JP" alt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>
                          <a:effectLst/>
                        </a:rPr>
                        <a:t>　</a:t>
                      </a:r>
                      <a:endParaRPr lang="ja-JP" alt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100" b="1" u="none" strike="noStrike">
                          <a:effectLst/>
                        </a:rPr>
                        <a:t>1mm×1mm</a:t>
                      </a:r>
                      <a:endParaRPr 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extLst>
                  <a:ext uri="{0D108BD9-81ED-4DB2-BD59-A6C34878D82A}">
                    <a16:rowId xmlns:a16="http://schemas.microsoft.com/office/drawing/2014/main" val="2240986916"/>
                  </a:ext>
                </a:extLst>
              </a:tr>
              <a:tr h="148985"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>
                          <a:effectLst/>
                        </a:rPr>
                        <a:t>　</a:t>
                      </a:r>
                      <a:endParaRPr lang="ja-JP" alt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100" b="1" u="none" strike="noStrike">
                          <a:effectLst/>
                        </a:rPr>
                        <a:t>P53C7SE01</a:t>
                      </a:r>
                      <a:endParaRPr 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1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0.01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100" b="1" u="none" strike="noStrike">
                          <a:effectLst/>
                        </a:rPr>
                        <a:t>1.07E+05</a:t>
                      </a:r>
                      <a:endParaRPr 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-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>
                          <a:effectLst/>
                        </a:rPr>
                        <a:t>○</a:t>
                      </a:r>
                      <a:endParaRPr lang="ja-JP" alt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>
                          <a:effectLst/>
                        </a:rPr>
                        <a:t>○</a:t>
                      </a:r>
                      <a:endParaRPr lang="ja-JP" alt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>
                          <a:effectLst/>
                        </a:rPr>
                        <a:t>○</a:t>
                      </a:r>
                      <a:endParaRPr lang="ja-JP" alt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-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1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>
                          <a:effectLst/>
                        </a:rPr>
                        <a:t>　</a:t>
                      </a:r>
                      <a:endParaRPr lang="ja-JP" alt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100" b="1" u="none" strike="noStrike">
                          <a:effectLst/>
                        </a:rPr>
                        <a:t>□10mm</a:t>
                      </a:r>
                      <a:r>
                        <a:rPr lang="ja-JP" altLang="en-US" sz="1100" b="1" u="none" strike="noStrike">
                          <a:effectLst/>
                        </a:rPr>
                        <a:t>ブロック</a:t>
                      </a:r>
                      <a:endParaRPr lang="ja-JP" alt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extLst>
                  <a:ext uri="{0D108BD9-81ED-4DB2-BD59-A6C34878D82A}">
                    <a16:rowId xmlns:a16="http://schemas.microsoft.com/office/drawing/2014/main" val="3931492705"/>
                  </a:ext>
                </a:extLst>
              </a:tr>
              <a:tr h="152189"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>
                          <a:effectLst/>
                        </a:rPr>
                        <a:t>　</a:t>
                      </a:r>
                      <a:endParaRPr lang="ja-JP" alt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100" b="1" u="none" strike="noStrike">
                          <a:effectLst/>
                        </a:rPr>
                        <a:t>P53C7SE02</a:t>
                      </a:r>
                      <a:endParaRPr 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1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0.01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100" b="1" u="none" strike="noStrike">
                          <a:effectLst/>
                        </a:rPr>
                        <a:t>1.07E+05</a:t>
                      </a:r>
                      <a:endParaRPr 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-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>
                          <a:effectLst/>
                        </a:rPr>
                        <a:t>○</a:t>
                      </a:r>
                      <a:endParaRPr lang="ja-JP" alt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>
                          <a:effectLst/>
                        </a:rPr>
                        <a:t>○</a:t>
                      </a:r>
                      <a:endParaRPr lang="ja-JP" alt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>
                          <a:effectLst/>
                        </a:rPr>
                        <a:t>○</a:t>
                      </a:r>
                      <a:endParaRPr lang="ja-JP" alt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-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1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>
                          <a:effectLst/>
                        </a:rPr>
                        <a:t>　</a:t>
                      </a:r>
                      <a:endParaRPr lang="ja-JP" alt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100" b="1" u="none" strike="noStrike" dirty="0">
                          <a:effectLst/>
                        </a:rPr>
                        <a:t>□10mm</a:t>
                      </a:r>
                      <a:r>
                        <a:rPr lang="ja-JP" altLang="en-US" sz="1100" b="1" u="none" strike="noStrike" dirty="0">
                          <a:effectLst/>
                        </a:rPr>
                        <a:t>ブロック</a:t>
                      </a:r>
                      <a:endParaRPr lang="ja-JP" altLang="en-US" sz="1100" b="1" i="0" u="none" strike="noStrike" dirty="0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extLst>
                  <a:ext uri="{0D108BD9-81ED-4DB2-BD59-A6C34878D82A}">
                    <a16:rowId xmlns:a16="http://schemas.microsoft.com/office/drawing/2014/main" val="1377027503"/>
                  </a:ext>
                </a:extLst>
              </a:tr>
            </a:tbl>
          </a:graphicData>
        </a:graphic>
      </p:graphicFrame>
      <p:sp>
        <p:nvSpPr>
          <p:cNvPr id="36" name="テキスト ボックス 35">
            <a:extLst>
              <a:ext uri="{FF2B5EF4-FFF2-40B4-BE49-F238E27FC236}">
                <a16:creationId xmlns:a16="http://schemas.microsoft.com/office/drawing/2014/main" id="{2639D5B5-28E2-4DAB-8F27-F654DD6B903D}"/>
              </a:ext>
            </a:extLst>
          </p:cNvPr>
          <p:cNvSpPr txBox="1"/>
          <p:nvPr/>
        </p:nvSpPr>
        <p:spPr>
          <a:xfrm>
            <a:off x="7874675" y="9000"/>
            <a:ext cx="2031325" cy="646331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kumimoji="1" lang="ja-JP" altLang="en-US" sz="3600" b="1" dirty="0">
                <a:latin typeface="+mn-ea"/>
              </a:rPr>
              <a:t>ドラフト</a:t>
            </a:r>
          </a:p>
        </p:txBody>
      </p:sp>
      <p:sp>
        <p:nvSpPr>
          <p:cNvPr id="37" name="テキスト ボックス 36">
            <a:extLst>
              <a:ext uri="{FF2B5EF4-FFF2-40B4-BE49-F238E27FC236}">
                <a16:creationId xmlns:a16="http://schemas.microsoft.com/office/drawing/2014/main" id="{136B612C-CD64-45F1-8698-704463665D39}"/>
              </a:ext>
            </a:extLst>
          </p:cNvPr>
          <p:cNvSpPr txBox="1"/>
          <p:nvPr/>
        </p:nvSpPr>
        <p:spPr>
          <a:xfrm>
            <a:off x="940126" y="6498959"/>
            <a:ext cx="656706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ja-JP" altLang="en-US" sz="1100" b="1" dirty="0"/>
              <a:t>注）</a:t>
            </a:r>
            <a:r>
              <a:rPr kumimoji="1" lang="ja-JP" altLang="en-US" sz="1100" b="1" dirty="0">
                <a:solidFill>
                  <a:srgbClr val="FF0000"/>
                </a:solidFill>
              </a:rPr>
              <a:t>○が返却</a:t>
            </a:r>
            <a:r>
              <a:rPr kumimoji="1" lang="en-US" altLang="ja-JP" sz="1100" b="1" dirty="0">
                <a:solidFill>
                  <a:srgbClr val="FF0000"/>
                </a:solidFill>
              </a:rPr>
              <a:t>(NFD</a:t>
            </a:r>
            <a:r>
              <a:rPr kumimoji="1" lang="ja-JP" altLang="en-US" sz="1100" b="1" dirty="0">
                <a:solidFill>
                  <a:srgbClr val="FF0000"/>
                </a:solidFill>
              </a:rPr>
              <a:t>→</a:t>
            </a:r>
            <a:r>
              <a:rPr kumimoji="1" lang="en-US" altLang="ja-JP" sz="1100" b="1" dirty="0">
                <a:solidFill>
                  <a:srgbClr val="FF0000"/>
                </a:solidFill>
              </a:rPr>
              <a:t>FMF)</a:t>
            </a:r>
            <a:r>
              <a:rPr kumimoji="1" lang="ja-JP" altLang="en-US" sz="1100" b="1" dirty="0">
                <a:solidFill>
                  <a:srgbClr val="FF0000"/>
                </a:solidFill>
              </a:rPr>
              <a:t>希望のたたき台</a:t>
            </a:r>
            <a:r>
              <a:rPr kumimoji="1" lang="ja-JP" altLang="en-US" sz="1100" b="1" dirty="0"/>
              <a:t>です。</a:t>
            </a:r>
            <a:r>
              <a:rPr kumimoji="1" lang="en-US" altLang="ja-JP" sz="1100" b="1" dirty="0"/>
              <a:t>(P53C</a:t>
            </a:r>
            <a:r>
              <a:rPr kumimoji="1" lang="ja-JP" altLang="en-US" sz="1100" b="1" dirty="0"/>
              <a:t>から始まる番号は分割後の</a:t>
            </a:r>
            <a:r>
              <a:rPr kumimoji="1" lang="en-US" altLang="ja-JP" sz="1100" b="1" dirty="0"/>
              <a:t>NFD</a:t>
            </a:r>
            <a:r>
              <a:rPr kumimoji="1" lang="ja-JP" altLang="en-US" sz="1100" b="1" dirty="0"/>
              <a:t>社内管理番号</a:t>
            </a:r>
            <a:r>
              <a:rPr kumimoji="1" lang="en-US" altLang="ja-JP" sz="1100" b="1" dirty="0"/>
              <a:t>)</a:t>
            </a:r>
            <a:endParaRPr kumimoji="1" lang="ja-JP" altLang="en-US" sz="1100" b="1" dirty="0"/>
          </a:p>
        </p:txBody>
      </p:sp>
      <p:sp>
        <p:nvSpPr>
          <p:cNvPr id="4" name="テキスト ボックス 3">
            <a:extLst>
              <a:ext uri="{FF2B5EF4-FFF2-40B4-BE49-F238E27FC236}">
                <a16:creationId xmlns:a16="http://schemas.microsoft.com/office/drawing/2014/main" id="{6D04B494-F505-4260-A426-0C13EB87E3FA}"/>
              </a:ext>
            </a:extLst>
          </p:cNvPr>
          <p:cNvSpPr txBox="1"/>
          <p:nvPr/>
        </p:nvSpPr>
        <p:spPr>
          <a:xfrm>
            <a:off x="182501" y="5849909"/>
            <a:ext cx="492443" cy="646331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kumimoji="1" lang="ja-JP" altLang="en-US" sz="1200" dirty="0"/>
              <a:t>返却</a:t>
            </a:r>
            <a:endParaRPr kumimoji="1" lang="en-US" altLang="ja-JP" sz="1200" dirty="0"/>
          </a:p>
          <a:p>
            <a:r>
              <a:rPr kumimoji="1" lang="ja-JP" altLang="en-US" sz="1200" dirty="0"/>
              <a:t>希望</a:t>
            </a:r>
            <a:endParaRPr kumimoji="1" lang="en-US" altLang="ja-JP" sz="1200" dirty="0"/>
          </a:p>
          <a:p>
            <a:r>
              <a:rPr kumimoji="1" lang="ja-JP" altLang="en-US" sz="1200" dirty="0"/>
              <a:t>無し</a:t>
            </a:r>
          </a:p>
        </p:txBody>
      </p:sp>
    </p:spTree>
    <p:extLst>
      <p:ext uri="{BB962C8B-B14F-4D97-AF65-F5344CB8AC3E}">
        <p14:creationId xmlns:p14="http://schemas.microsoft.com/office/powerpoint/2010/main" val="418781830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図 3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1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1242" r="10151"/>
          <a:stretch/>
        </p:blipFill>
        <p:spPr>
          <a:xfrm>
            <a:off x="670561" y="560502"/>
            <a:ext cx="2899954" cy="2766878"/>
          </a:xfrm>
          <a:prstGeom prst="rect">
            <a:avLst/>
          </a:prstGeom>
        </p:spPr>
      </p:pic>
      <p:pic>
        <p:nvPicPr>
          <p:cNvPr id="5" name="図 4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830" t="30059" r="29420" b="20179"/>
          <a:stretch/>
        </p:blipFill>
        <p:spPr>
          <a:xfrm>
            <a:off x="1236620" y="3732881"/>
            <a:ext cx="1242197" cy="1196402"/>
          </a:xfrm>
          <a:prstGeom prst="rect">
            <a:avLst/>
          </a:prstGeom>
        </p:spPr>
      </p:pic>
      <p:pic>
        <p:nvPicPr>
          <p:cNvPr id="6" name="図 5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453" t="44318" r="41500" b="33714"/>
          <a:stretch/>
        </p:blipFill>
        <p:spPr>
          <a:xfrm>
            <a:off x="5632271" y="303047"/>
            <a:ext cx="1071601" cy="1035682"/>
          </a:xfrm>
          <a:prstGeom prst="rect">
            <a:avLst/>
          </a:prstGeom>
        </p:spPr>
      </p:pic>
      <p:cxnSp>
        <p:nvCxnSpPr>
          <p:cNvPr id="9" name="直線矢印コネクタ 8"/>
          <p:cNvCxnSpPr/>
          <p:nvPr/>
        </p:nvCxnSpPr>
        <p:spPr>
          <a:xfrm>
            <a:off x="1071154" y="2206983"/>
            <a:ext cx="687977" cy="1807668"/>
          </a:xfrm>
          <a:prstGeom prst="straightConnector1">
            <a:avLst/>
          </a:prstGeom>
          <a:ln w="38100">
            <a:solidFill>
              <a:srgbClr val="0033CC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テキスト ボックス 13"/>
          <p:cNvSpPr txBox="1"/>
          <p:nvPr/>
        </p:nvSpPr>
        <p:spPr>
          <a:xfrm>
            <a:off x="865558" y="3371591"/>
            <a:ext cx="6463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kumimoji="1" lang="ja-JP" altLang="en-US" b="1" dirty="0">
                <a:solidFill>
                  <a:srgbClr val="0033CC"/>
                </a:solidFill>
              </a:rPr>
              <a:t>貼付</a:t>
            </a:r>
          </a:p>
        </p:txBody>
      </p:sp>
      <p:sp>
        <p:nvSpPr>
          <p:cNvPr id="15" name="正方形/長方形 14"/>
          <p:cNvSpPr/>
          <p:nvPr/>
        </p:nvSpPr>
        <p:spPr>
          <a:xfrm rot="2811456">
            <a:off x="3004456" y="1354401"/>
            <a:ext cx="235131" cy="108000"/>
          </a:xfrm>
          <a:prstGeom prst="rect">
            <a:avLst/>
          </a:prstGeom>
          <a:noFill/>
          <a:ln w="25400">
            <a:solidFill>
              <a:srgbClr val="0033CC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cxnSp>
        <p:nvCxnSpPr>
          <p:cNvPr id="16" name="直線矢印コネクタ 15"/>
          <p:cNvCxnSpPr>
            <a:stCxn id="15" idx="0"/>
            <a:endCxn id="6" idx="1"/>
          </p:cNvCxnSpPr>
          <p:nvPr/>
        </p:nvCxnSpPr>
        <p:spPr>
          <a:xfrm flipV="1">
            <a:off x="3161423" y="820888"/>
            <a:ext cx="2470848" cy="550587"/>
          </a:xfrm>
          <a:prstGeom prst="straightConnector1">
            <a:avLst/>
          </a:prstGeom>
          <a:ln w="38100">
            <a:solidFill>
              <a:srgbClr val="0033CC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テキスト ボックス 18"/>
          <p:cNvSpPr txBox="1"/>
          <p:nvPr/>
        </p:nvSpPr>
        <p:spPr>
          <a:xfrm>
            <a:off x="3924174" y="560502"/>
            <a:ext cx="12073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kumimoji="1" lang="ja-JP" altLang="en-US" b="1" dirty="0">
                <a:solidFill>
                  <a:srgbClr val="0033CC"/>
                </a:solidFill>
              </a:rPr>
              <a:t>切断</a:t>
            </a:r>
            <a:r>
              <a:rPr kumimoji="1" lang="en-US" altLang="ja-JP" b="1" dirty="0">
                <a:solidFill>
                  <a:srgbClr val="0033CC"/>
                </a:solidFill>
              </a:rPr>
              <a:t>/</a:t>
            </a:r>
            <a:r>
              <a:rPr kumimoji="1" lang="ja-JP" altLang="en-US" b="1" dirty="0">
                <a:solidFill>
                  <a:srgbClr val="0033CC"/>
                </a:solidFill>
              </a:rPr>
              <a:t>貼付</a:t>
            </a:r>
          </a:p>
        </p:txBody>
      </p:sp>
      <p:sp>
        <p:nvSpPr>
          <p:cNvPr id="20" name="テキスト ボックス 19"/>
          <p:cNvSpPr txBox="1"/>
          <p:nvPr/>
        </p:nvSpPr>
        <p:spPr>
          <a:xfrm>
            <a:off x="1036226" y="4929283"/>
            <a:ext cx="16049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kumimoji="1" lang="en-US" altLang="ja-JP" dirty="0"/>
              <a:t>P53C14SE01(1)</a:t>
            </a:r>
            <a:endParaRPr kumimoji="1" lang="ja-JP" altLang="en-US" dirty="0"/>
          </a:p>
        </p:txBody>
      </p:sp>
      <p:sp>
        <p:nvSpPr>
          <p:cNvPr id="21" name="テキスト ボックス 20"/>
          <p:cNvSpPr txBox="1"/>
          <p:nvPr/>
        </p:nvSpPr>
        <p:spPr>
          <a:xfrm>
            <a:off x="1036320" y="5212686"/>
            <a:ext cx="155683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kumimoji="1" lang="ja-JP" altLang="en-US" sz="1400" b="1" dirty="0">
                <a:solidFill>
                  <a:srgbClr val="0033CC"/>
                </a:solidFill>
              </a:rPr>
              <a:t>□</a:t>
            </a:r>
            <a:r>
              <a:rPr kumimoji="1" lang="en-US" altLang="ja-JP" sz="1400" b="1" dirty="0">
                <a:solidFill>
                  <a:srgbClr val="0033CC"/>
                </a:solidFill>
              </a:rPr>
              <a:t>10mm</a:t>
            </a:r>
            <a:r>
              <a:rPr kumimoji="1" lang="ja-JP" altLang="en-US" sz="1400" b="1" dirty="0">
                <a:solidFill>
                  <a:srgbClr val="0033CC"/>
                </a:solidFill>
              </a:rPr>
              <a:t>ブロック</a:t>
            </a:r>
          </a:p>
        </p:txBody>
      </p:sp>
      <p:sp>
        <p:nvSpPr>
          <p:cNvPr id="22" name="テキスト ボックス 21"/>
          <p:cNvSpPr txBox="1"/>
          <p:nvPr/>
        </p:nvSpPr>
        <p:spPr>
          <a:xfrm>
            <a:off x="5450287" y="1330852"/>
            <a:ext cx="16049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kumimoji="1" lang="en-US" altLang="ja-JP" dirty="0"/>
              <a:t>P53C14SE02(1)</a:t>
            </a:r>
            <a:endParaRPr kumimoji="1" lang="ja-JP" altLang="en-US" dirty="0"/>
          </a:p>
        </p:txBody>
      </p:sp>
      <p:sp>
        <p:nvSpPr>
          <p:cNvPr id="23" name="テキスト ボックス 22"/>
          <p:cNvSpPr txBox="1"/>
          <p:nvPr/>
        </p:nvSpPr>
        <p:spPr>
          <a:xfrm>
            <a:off x="5485215" y="1710052"/>
            <a:ext cx="155683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kumimoji="1" lang="ja-JP" altLang="en-US" sz="1400" b="1" dirty="0">
                <a:solidFill>
                  <a:srgbClr val="0033CC"/>
                </a:solidFill>
              </a:rPr>
              <a:t>□</a:t>
            </a:r>
            <a:r>
              <a:rPr kumimoji="1" lang="en-US" altLang="ja-JP" sz="1400" b="1" dirty="0">
                <a:solidFill>
                  <a:srgbClr val="0033CC"/>
                </a:solidFill>
              </a:rPr>
              <a:t>10mm</a:t>
            </a:r>
            <a:r>
              <a:rPr kumimoji="1" lang="ja-JP" altLang="en-US" sz="1400" b="1" dirty="0">
                <a:solidFill>
                  <a:srgbClr val="0033CC"/>
                </a:solidFill>
              </a:rPr>
              <a:t>ブロック</a:t>
            </a:r>
          </a:p>
        </p:txBody>
      </p:sp>
      <p:cxnSp>
        <p:nvCxnSpPr>
          <p:cNvPr id="25" name="直線コネクタ 24"/>
          <p:cNvCxnSpPr/>
          <p:nvPr/>
        </p:nvCxnSpPr>
        <p:spPr>
          <a:xfrm>
            <a:off x="2264229" y="1054090"/>
            <a:ext cx="26125" cy="966299"/>
          </a:xfrm>
          <a:prstGeom prst="line">
            <a:avLst/>
          </a:prstGeom>
          <a:ln w="25400">
            <a:solidFill>
              <a:srgbClr val="0033CC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直線コネクタ 25"/>
          <p:cNvCxnSpPr>
            <a:stCxn id="4" idx="3"/>
          </p:cNvCxnSpPr>
          <p:nvPr/>
        </p:nvCxnSpPr>
        <p:spPr>
          <a:xfrm flipH="1">
            <a:off x="2290355" y="1943941"/>
            <a:ext cx="1188000" cy="72000"/>
          </a:xfrm>
          <a:prstGeom prst="line">
            <a:avLst/>
          </a:prstGeom>
          <a:ln w="25400">
            <a:solidFill>
              <a:srgbClr val="0033CC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テキスト ボックス 17"/>
          <p:cNvSpPr txBox="1"/>
          <p:nvPr/>
        </p:nvSpPr>
        <p:spPr>
          <a:xfrm>
            <a:off x="4380002" y="4902002"/>
            <a:ext cx="16433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kumimoji="1" lang="en-US" altLang="ja-JP" dirty="0"/>
              <a:t>P53C14CA01(1)</a:t>
            </a:r>
            <a:endParaRPr kumimoji="1" lang="ja-JP" altLang="en-US" dirty="0"/>
          </a:p>
        </p:txBody>
      </p:sp>
      <p:pic>
        <p:nvPicPr>
          <p:cNvPr id="3" name="図 2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rightnessContrast bright="3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5466" t="39996" r="38418" b="29454"/>
          <a:stretch/>
        </p:blipFill>
        <p:spPr>
          <a:xfrm>
            <a:off x="4029736" y="2767277"/>
            <a:ext cx="2388093" cy="2095131"/>
          </a:xfrm>
          <a:prstGeom prst="rect">
            <a:avLst/>
          </a:prstGeom>
        </p:spPr>
      </p:pic>
      <p:pic>
        <p:nvPicPr>
          <p:cNvPr id="10" name="図 9"/>
          <p:cNvPicPr>
            <a:picLocks noChangeAspect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rightnessContrast bright="3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2829" t="66234" r="40181" b="14219"/>
          <a:stretch/>
        </p:blipFill>
        <p:spPr>
          <a:xfrm>
            <a:off x="7042052" y="2432348"/>
            <a:ext cx="2467993" cy="1340528"/>
          </a:xfrm>
          <a:prstGeom prst="rect">
            <a:avLst/>
          </a:prstGeom>
        </p:spPr>
      </p:pic>
      <p:sp>
        <p:nvSpPr>
          <p:cNvPr id="24" name="テキスト ボックス 23"/>
          <p:cNvSpPr txBox="1"/>
          <p:nvPr/>
        </p:nvSpPr>
        <p:spPr>
          <a:xfrm>
            <a:off x="7453547" y="3785336"/>
            <a:ext cx="16450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kumimoji="1" lang="en-US" altLang="ja-JP" dirty="0"/>
              <a:t>P53C14AR01(1)</a:t>
            </a:r>
            <a:endParaRPr kumimoji="1" lang="ja-JP" altLang="en-US" dirty="0"/>
          </a:p>
        </p:txBody>
      </p:sp>
      <p:sp>
        <p:nvSpPr>
          <p:cNvPr id="7" name="スライド番号プレースホルダー 6"/>
          <p:cNvSpPr>
            <a:spLocks noGrp="1"/>
          </p:cNvSpPr>
          <p:nvPr>
            <p:ph type="sldNum" sz="quarter" idx="12"/>
          </p:nvPr>
        </p:nvSpPr>
        <p:spPr>
          <a:xfrm>
            <a:off x="7677150" y="6492875"/>
            <a:ext cx="2228850" cy="365125"/>
          </a:xfrm>
        </p:spPr>
        <p:txBody>
          <a:bodyPr/>
          <a:lstStyle/>
          <a:p>
            <a:fld id="{C4E2A555-50F0-41BF-BAF1-D239D1ABEAAD}" type="slidenum">
              <a:rPr kumimoji="1" lang="ja-JP" altLang="en-US" smtClean="0"/>
              <a:t>8</a:t>
            </a:fld>
            <a:endParaRPr kumimoji="1" lang="ja-JP" altLang="en-US"/>
          </a:p>
        </p:txBody>
      </p:sp>
      <p:sp>
        <p:nvSpPr>
          <p:cNvPr id="27" name="テキスト ボックス 26"/>
          <p:cNvSpPr txBox="1"/>
          <p:nvPr/>
        </p:nvSpPr>
        <p:spPr>
          <a:xfrm>
            <a:off x="57755" y="16994"/>
            <a:ext cx="446147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kumimoji="1" lang="en-US" altLang="ja-JP" sz="2000" b="1" u="sng" dirty="0"/>
              <a:t>P53C14</a:t>
            </a:r>
            <a:r>
              <a:rPr kumimoji="1" lang="ja-JP" altLang="en-US" sz="2000" b="1" dirty="0"/>
              <a:t>（</a:t>
            </a:r>
            <a:r>
              <a:rPr kumimoji="1" lang="en-US" altLang="ja-JP" sz="2000" b="1" dirty="0"/>
              <a:t>1F-1 X-2 </a:t>
            </a:r>
            <a:r>
              <a:rPr kumimoji="1" lang="ja-JP" altLang="en-US" sz="2000" b="1" dirty="0"/>
              <a:t>ペネ堆積物スミヤ）</a:t>
            </a:r>
          </a:p>
        </p:txBody>
      </p:sp>
      <p:graphicFrame>
        <p:nvGraphicFramePr>
          <p:cNvPr id="8" name="表 7">
            <a:extLst>
              <a:ext uri="{FF2B5EF4-FFF2-40B4-BE49-F238E27FC236}">
                <a16:creationId xmlns:a16="http://schemas.microsoft.com/office/drawing/2014/main" id="{F9DF2862-6311-4C79-94F4-3E402569075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80353324"/>
              </p:ext>
            </p:extLst>
          </p:nvPr>
        </p:nvGraphicFramePr>
        <p:xfrm>
          <a:off x="681038" y="5527148"/>
          <a:ext cx="8543924" cy="1045890"/>
        </p:xfrm>
        <a:graphic>
          <a:graphicData uri="http://schemas.openxmlformats.org/drawingml/2006/table">
            <a:tbl>
              <a:tblPr>
                <a:tableStyleId>{616DA210-FB5B-4158-B5E0-FEB733F419BA}</a:tableStyleId>
              </a:tblPr>
              <a:tblGrid>
                <a:gridCol w="344319">
                  <a:extLst>
                    <a:ext uri="{9D8B030D-6E8A-4147-A177-3AD203B41FA5}">
                      <a16:colId xmlns:a16="http://schemas.microsoft.com/office/drawing/2014/main" val="1267501213"/>
                    </a:ext>
                  </a:extLst>
                </a:gridCol>
                <a:gridCol w="864802">
                  <a:extLst>
                    <a:ext uri="{9D8B030D-6E8A-4147-A177-3AD203B41FA5}">
                      <a16:colId xmlns:a16="http://schemas.microsoft.com/office/drawing/2014/main" val="3552811171"/>
                    </a:ext>
                  </a:extLst>
                </a:gridCol>
                <a:gridCol w="341650">
                  <a:extLst>
                    <a:ext uri="{9D8B030D-6E8A-4147-A177-3AD203B41FA5}">
                      <a16:colId xmlns:a16="http://schemas.microsoft.com/office/drawing/2014/main" val="982526077"/>
                    </a:ext>
                  </a:extLst>
                </a:gridCol>
                <a:gridCol w="427062">
                  <a:extLst>
                    <a:ext uri="{9D8B030D-6E8A-4147-A177-3AD203B41FA5}">
                      <a16:colId xmlns:a16="http://schemas.microsoft.com/office/drawing/2014/main" val="672933558"/>
                    </a:ext>
                  </a:extLst>
                </a:gridCol>
                <a:gridCol w="608564">
                  <a:extLst>
                    <a:ext uri="{9D8B030D-6E8A-4147-A177-3AD203B41FA5}">
                      <a16:colId xmlns:a16="http://schemas.microsoft.com/office/drawing/2014/main" val="1024472038"/>
                    </a:ext>
                  </a:extLst>
                </a:gridCol>
                <a:gridCol w="576535">
                  <a:extLst>
                    <a:ext uri="{9D8B030D-6E8A-4147-A177-3AD203B41FA5}">
                      <a16:colId xmlns:a16="http://schemas.microsoft.com/office/drawing/2014/main" val="2868788215"/>
                    </a:ext>
                  </a:extLst>
                </a:gridCol>
                <a:gridCol w="576535">
                  <a:extLst>
                    <a:ext uri="{9D8B030D-6E8A-4147-A177-3AD203B41FA5}">
                      <a16:colId xmlns:a16="http://schemas.microsoft.com/office/drawing/2014/main" val="739440716"/>
                    </a:ext>
                  </a:extLst>
                </a:gridCol>
                <a:gridCol w="576535">
                  <a:extLst>
                    <a:ext uri="{9D8B030D-6E8A-4147-A177-3AD203B41FA5}">
                      <a16:colId xmlns:a16="http://schemas.microsoft.com/office/drawing/2014/main" val="2928443235"/>
                    </a:ext>
                  </a:extLst>
                </a:gridCol>
                <a:gridCol w="576535">
                  <a:extLst>
                    <a:ext uri="{9D8B030D-6E8A-4147-A177-3AD203B41FA5}">
                      <a16:colId xmlns:a16="http://schemas.microsoft.com/office/drawing/2014/main" val="2262722121"/>
                    </a:ext>
                  </a:extLst>
                </a:gridCol>
                <a:gridCol w="576535">
                  <a:extLst>
                    <a:ext uri="{9D8B030D-6E8A-4147-A177-3AD203B41FA5}">
                      <a16:colId xmlns:a16="http://schemas.microsoft.com/office/drawing/2014/main" val="3908210578"/>
                    </a:ext>
                  </a:extLst>
                </a:gridCol>
                <a:gridCol w="576535">
                  <a:extLst>
                    <a:ext uri="{9D8B030D-6E8A-4147-A177-3AD203B41FA5}">
                      <a16:colId xmlns:a16="http://schemas.microsoft.com/office/drawing/2014/main" val="600105142"/>
                    </a:ext>
                  </a:extLst>
                </a:gridCol>
                <a:gridCol w="576535">
                  <a:extLst>
                    <a:ext uri="{9D8B030D-6E8A-4147-A177-3AD203B41FA5}">
                      <a16:colId xmlns:a16="http://schemas.microsoft.com/office/drawing/2014/main" val="3446184784"/>
                    </a:ext>
                  </a:extLst>
                </a:gridCol>
                <a:gridCol w="1921782">
                  <a:extLst>
                    <a:ext uri="{9D8B030D-6E8A-4147-A177-3AD203B41FA5}">
                      <a16:colId xmlns:a16="http://schemas.microsoft.com/office/drawing/2014/main" val="3155784380"/>
                    </a:ext>
                  </a:extLst>
                </a:gridCol>
              </a:tblGrid>
              <a:tr h="148985"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>
                          <a:effectLst/>
                        </a:rPr>
                        <a:t>返却</a:t>
                      </a:r>
                      <a:endParaRPr lang="ja-JP" alt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ja-JP" altLang="en-US" sz="1100" b="1" u="none" strike="noStrike" dirty="0">
                          <a:effectLst/>
                        </a:rPr>
                        <a:t>試料名番号</a:t>
                      </a:r>
                      <a:endParaRPr lang="ja-JP" altLang="en-US" sz="1100" b="1" i="0" u="none" strike="noStrike" dirty="0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>
                          <a:effectLst/>
                        </a:rPr>
                        <a:t>個数</a:t>
                      </a:r>
                      <a:endParaRPr lang="ja-JP" alt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>
                          <a:effectLst/>
                        </a:rPr>
                        <a:t>重量</a:t>
                      </a:r>
                      <a:r>
                        <a:rPr lang="en-US" altLang="ja-JP" sz="1100" b="1" u="none" strike="noStrike">
                          <a:effectLst/>
                        </a:rPr>
                        <a:t>(</a:t>
                      </a:r>
                      <a:r>
                        <a:rPr lang="en-US" sz="1100" b="1" u="none" strike="noStrike">
                          <a:effectLst/>
                        </a:rPr>
                        <a:t>g)</a:t>
                      </a:r>
                      <a:endParaRPr 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>
                          <a:effectLst/>
                        </a:rPr>
                        <a:t>放射能</a:t>
                      </a:r>
                      <a:r>
                        <a:rPr lang="en-US" altLang="ja-JP" sz="1100" b="1" u="none" strike="noStrike">
                          <a:effectLst/>
                        </a:rPr>
                        <a:t>(</a:t>
                      </a:r>
                      <a:r>
                        <a:rPr lang="en-US" sz="1100" b="1" u="none" strike="noStrike">
                          <a:effectLst/>
                        </a:rPr>
                        <a:t>Bq)</a:t>
                      </a:r>
                      <a:endParaRPr 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>
                          <a:effectLst/>
                        </a:rPr>
                        <a:t>採取</a:t>
                      </a:r>
                      <a:r>
                        <a:rPr lang="en-US" altLang="ja-JP" sz="1100" b="1" u="none" strike="noStrike">
                          <a:effectLst/>
                        </a:rPr>
                        <a:t>/</a:t>
                      </a:r>
                      <a:r>
                        <a:rPr lang="ja-JP" altLang="en-US" sz="1100" b="1" u="none" strike="noStrike">
                          <a:effectLst/>
                        </a:rPr>
                        <a:t>調整</a:t>
                      </a:r>
                      <a:endParaRPr lang="ja-JP" alt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100" b="1" u="none" strike="noStrike">
                          <a:effectLst/>
                        </a:rPr>
                        <a:t>SEM</a:t>
                      </a:r>
                      <a:r>
                        <a:rPr lang="ja-JP" altLang="en-US" sz="1100" b="1" u="none" strike="noStrike">
                          <a:effectLst/>
                        </a:rPr>
                        <a:t>観察</a:t>
                      </a:r>
                      <a:endParaRPr lang="ja-JP" alt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100" b="1" u="none" strike="noStrike">
                          <a:effectLst/>
                        </a:rPr>
                        <a:t>U</a:t>
                      </a:r>
                      <a:r>
                        <a:rPr lang="ja-JP" altLang="en-US" sz="1100" b="1" u="none" strike="noStrike">
                          <a:effectLst/>
                        </a:rPr>
                        <a:t>等粒子</a:t>
                      </a:r>
                      <a:endParaRPr lang="ja-JP" alt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100" b="1" u="none" strike="noStrike">
                          <a:effectLst/>
                        </a:rPr>
                        <a:t>FIB/TEM</a:t>
                      </a:r>
                      <a:endParaRPr 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100" b="1" u="none" strike="noStrike">
                          <a:effectLst/>
                        </a:rPr>
                        <a:t>ICP-MS</a:t>
                      </a:r>
                      <a:endParaRPr 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100" b="1" u="none" strike="noStrike">
                          <a:effectLst/>
                        </a:rPr>
                        <a:t>SEM</a:t>
                      </a:r>
                      <a:r>
                        <a:rPr lang="ja-JP" altLang="en-US" sz="1100" b="1" u="none" strike="noStrike">
                          <a:effectLst/>
                        </a:rPr>
                        <a:t>試料台</a:t>
                      </a:r>
                      <a:endParaRPr lang="ja-JP" alt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>
                          <a:effectLst/>
                        </a:rPr>
                        <a:t>溶解液</a:t>
                      </a:r>
                      <a:endParaRPr lang="ja-JP" alt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>
                          <a:effectLst/>
                        </a:rPr>
                        <a:t>形状（おおよそ）</a:t>
                      </a:r>
                      <a:endParaRPr lang="ja-JP" alt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extLst>
                  <a:ext uri="{0D108BD9-81ED-4DB2-BD59-A6C34878D82A}">
                    <a16:rowId xmlns:a16="http://schemas.microsoft.com/office/drawing/2014/main" val="2513240510"/>
                  </a:ext>
                </a:extLst>
              </a:tr>
              <a:tr h="148985"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 dirty="0">
                          <a:solidFill>
                            <a:srgbClr val="FF0000"/>
                          </a:solidFill>
                          <a:effectLst/>
                        </a:rPr>
                        <a:t>○</a:t>
                      </a:r>
                      <a:endParaRPr lang="ja-JP" altLang="en-US" sz="1100" b="1" i="0" u="none" strike="noStrike" dirty="0">
                        <a:solidFill>
                          <a:srgbClr val="FF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100" b="1" u="none" strike="noStrike">
                          <a:effectLst/>
                        </a:rPr>
                        <a:t>P53C14AR01</a:t>
                      </a:r>
                      <a:endParaRPr 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1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0.17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100" b="1" u="none" strike="noStrike">
                          <a:effectLst/>
                        </a:rPr>
                        <a:t>1.15E+05</a:t>
                      </a:r>
                      <a:endParaRPr 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>
                          <a:effectLst/>
                        </a:rPr>
                        <a:t>○</a:t>
                      </a:r>
                      <a:endParaRPr lang="ja-JP" alt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-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-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-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-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>
                          <a:effectLst/>
                        </a:rPr>
                        <a:t>　</a:t>
                      </a:r>
                      <a:endParaRPr lang="ja-JP" alt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>
                          <a:effectLst/>
                        </a:rPr>
                        <a:t>　</a:t>
                      </a:r>
                      <a:endParaRPr lang="ja-JP" alt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l-GR" sz="1100" b="1" u="none" strike="noStrike">
                          <a:effectLst/>
                        </a:rPr>
                        <a:t>Φ50</a:t>
                      </a:r>
                      <a:r>
                        <a:rPr lang="en-US" sz="1100" b="1" u="none" strike="noStrike">
                          <a:effectLst/>
                        </a:rPr>
                        <a:t>mm</a:t>
                      </a:r>
                      <a:r>
                        <a:rPr lang="ja-JP" altLang="en-US" sz="1100" b="1" u="none" strike="noStrike">
                          <a:effectLst/>
                        </a:rPr>
                        <a:t>スミヤ </a:t>
                      </a:r>
                      <a:r>
                        <a:rPr lang="en-US" altLang="ja-JP" sz="1100" b="1" u="none" strike="noStrike">
                          <a:effectLst/>
                        </a:rPr>
                        <a:t>1/4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extLst>
                  <a:ext uri="{0D108BD9-81ED-4DB2-BD59-A6C34878D82A}">
                    <a16:rowId xmlns:a16="http://schemas.microsoft.com/office/drawing/2014/main" val="770071292"/>
                  </a:ext>
                </a:extLst>
              </a:tr>
              <a:tr h="148985"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 dirty="0">
                          <a:solidFill>
                            <a:srgbClr val="FF0000"/>
                          </a:solidFill>
                          <a:effectLst/>
                        </a:rPr>
                        <a:t>○</a:t>
                      </a:r>
                      <a:endParaRPr lang="ja-JP" altLang="en-US" sz="1100" b="1" i="0" u="none" strike="noStrike" dirty="0">
                        <a:solidFill>
                          <a:srgbClr val="FF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100" b="1" u="none" strike="noStrike">
                          <a:effectLst/>
                        </a:rPr>
                        <a:t>P53C14CA01</a:t>
                      </a:r>
                      <a:endParaRPr 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1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0.52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100" b="1" u="none" strike="noStrike">
                          <a:effectLst/>
                        </a:rPr>
                        <a:t>3.52E+05</a:t>
                      </a:r>
                      <a:endParaRPr 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-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-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-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-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×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>
                          <a:effectLst/>
                        </a:rPr>
                        <a:t>　</a:t>
                      </a:r>
                      <a:endParaRPr lang="ja-JP" alt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>
                          <a:effectLst/>
                        </a:rPr>
                        <a:t>　</a:t>
                      </a:r>
                      <a:endParaRPr lang="ja-JP" alt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l-GR" sz="1100" b="1" u="none" strike="noStrike">
                          <a:effectLst/>
                        </a:rPr>
                        <a:t>Φ50</a:t>
                      </a:r>
                      <a:r>
                        <a:rPr lang="en-US" sz="1100" b="1" u="none" strike="noStrike">
                          <a:effectLst/>
                        </a:rPr>
                        <a:t>mm</a:t>
                      </a:r>
                      <a:r>
                        <a:rPr lang="ja-JP" altLang="en-US" sz="1100" b="1" u="none" strike="noStrike">
                          <a:effectLst/>
                        </a:rPr>
                        <a:t>スミヤ </a:t>
                      </a:r>
                      <a:r>
                        <a:rPr lang="en-US" altLang="ja-JP" sz="1100" b="1" u="none" strike="noStrike">
                          <a:effectLst/>
                        </a:rPr>
                        <a:t>3/4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extLst>
                  <a:ext uri="{0D108BD9-81ED-4DB2-BD59-A6C34878D82A}">
                    <a16:rowId xmlns:a16="http://schemas.microsoft.com/office/drawing/2014/main" val="1269758160"/>
                  </a:ext>
                </a:extLst>
              </a:tr>
              <a:tr h="148985"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 dirty="0">
                          <a:solidFill>
                            <a:srgbClr val="FF0000"/>
                          </a:solidFill>
                          <a:effectLst/>
                        </a:rPr>
                        <a:t>○</a:t>
                      </a:r>
                      <a:endParaRPr lang="ja-JP" altLang="en-US" sz="1100" b="1" i="0" u="none" strike="noStrike" dirty="0">
                        <a:solidFill>
                          <a:srgbClr val="FF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100" b="1" u="none" strike="noStrike">
                          <a:effectLst/>
                        </a:rPr>
                        <a:t>P53C14SE01</a:t>
                      </a:r>
                      <a:endParaRPr 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1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0.01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100" b="1" u="none" strike="noStrike">
                          <a:effectLst/>
                        </a:rPr>
                        <a:t>6.76E+03</a:t>
                      </a:r>
                      <a:endParaRPr 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-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>
                          <a:effectLst/>
                        </a:rPr>
                        <a:t>○</a:t>
                      </a:r>
                      <a:endParaRPr lang="ja-JP" alt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×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-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-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1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>
                          <a:effectLst/>
                        </a:rPr>
                        <a:t>　</a:t>
                      </a:r>
                      <a:endParaRPr lang="ja-JP" alt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100" b="1" u="none" strike="noStrike">
                          <a:effectLst/>
                        </a:rPr>
                        <a:t>□10mm</a:t>
                      </a:r>
                      <a:r>
                        <a:rPr lang="ja-JP" altLang="en-US" sz="1100" b="1" u="none" strike="noStrike">
                          <a:effectLst/>
                        </a:rPr>
                        <a:t>ブロック</a:t>
                      </a:r>
                      <a:endParaRPr lang="ja-JP" alt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extLst>
                  <a:ext uri="{0D108BD9-81ED-4DB2-BD59-A6C34878D82A}">
                    <a16:rowId xmlns:a16="http://schemas.microsoft.com/office/drawing/2014/main" val="7126519"/>
                  </a:ext>
                </a:extLst>
              </a:tr>
              <a:tr h="152189"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 dirty="0">
                          <a:solidFill>
                            <a:srgbClr val="FF0000"/>
                          </a:solidFill>
                          <a:effectLst/>
                        </a:rPr>
                        <a:t>○</a:t>
                      </a:r>
                      <a:endParaRPr lang="ja-JP" altLang="en-US" sz="1100" b="1" i="0" u="none" strike="noStrike" dirty="0">
                        <a:solidFill>
                          <a:srgbClr val="FF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100" b="1" u="none" strike="noStrike">
                          <a:effectLst/>
                        </a:rPr>
                        <a:t>P53C14SE02</a:t>
                      </a:r>
                      <a:endParaRPr 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1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 dirty="0">
                          <a:effectLst/>
                        </a:rPr>
                        <a:t>0.01</a:t>
                      </a:r>
                      <a:endParaRPr lang="en-US" altLang="ja-JP" sz="1100" b="1" i="0" u="none" strike="noStrike" dirty="0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100" b="1" u="none" strike="noStrike">
                          <a:effectLst/>
                        </a:rPr>
                        <a:t>6.76E+03</a:t>
                      </a:r>
                      <a:endParaRPr 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-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>
                          <a:effectLst/>
                        </a:rPr>
                        <a:t>○</a:t>
                      </a:r>
                      <a:endParaRPr lang="ja-JP" alt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>
                          <a:effectLst/>
                        </a:rPr>
                        <a:t>○</a:t>
                      </a:r>
                      <a:endParaRPr lang="ja-JP" alt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>
                          <a:effectLst/>
                        </a:rPr>
                        <a:t>○</a:t>
                      </a:r>
                      <a:endParaRPr lang="ja-JP" alt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-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1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>
                          <a:effectLst/>
                        </a:rPr>
                        <a:t>　</a:t>
                      </a:r>
                      <a:endParaRPr lang="ja-JP" alt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100" b="1" u="none" strike="noStrike" dirty="0">
                          <a:effectLst/>
                        </a:rPr>
                        <a:t>□10mm</a:t>
                      </a:r>
                      <a:r>
                        <a:rPr lang="ja-JP" altLang="en-US" sz="1100" b="1" u="none" strike="noStrike" dirty="0">
                          <a:effectLst/>
                        </a:rPr>
                        <a:t>ブロック</a:t>
                      </a:r>
                      <a:endParaRPr lang="ja-JP" altLang="en-US" sz="1100" b="1" i="0" u="none" strike="noStrike" dirty="0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extLst>
                  <a:ext uri="{0D108BD9-81ED-4DB2-BD59-A6C34878D82A}">
                    <a16:rowId xmlns:a16="http://schemas.microsoft.com/office/drawing/2014/main" val="3907477009"/>
                  </a:ext>
                </a:extLst>
              </a:tr>
            </a:tbl>
          </a:graphicData>
        </a:graphic>
      </p:graphicFrame>
      <p:sp>
        <p:nvSpPr>
          <p:cNvPr id="28" name="テキスト ボックス 27">
            <a:extLst>
              <a:ext uri="{FF2B5EF4-FFF2-40B4-BE49-F238E27FC236}">
                <a16:creationId xmlns:a16="http://schemas.microsoft.com/office/drawing/2014/main" id="{C6015FF8-3BB0-4CC8-8874-ACAAC16FF31A}"/>
              </a:ext>
            </a:extLst>
          </p:cNvPr>
          <p:cNvSpPr txBox="1"/>
          <p:nvPr/>
        </p:nvSpPr>
        <p:spPr>
          <a:xfrm>
            <a:off x="7874675" y="9000"/>
            <a:ext cx="2031325" cy="646331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kumimoji="1" lang="ja-JP" altLang="en-US" sz="3600" b="1" dirty="0">
                <a:latin typeface="+mn-ea"/>
              </a:rPr>
              <a:t>ドラフト</a:t>
            </a:r>
          </a:p>
        </p:txBody>
      </p:sp>
      <p:sp>
        <p:nvSpPr>
          <p:cNvPr id="29" name="テキスト ボックス 28">
            <a:extLst>
              <a:ext uri="{FF2B5EF4-FFF2-40B4-BE49-F238E27FC236}">
                <a16:creationId xmlns:a16="http://schemas.microsoft.com/office/drawing/2014/main" id="{7BEA1FDD-600A-4DC0-9004-31A55D46230D}"/>
              </a:ext>
            </a:extLst>
          </p:cNvPr>
          <p:cNvSpPr txBox="1"/>
          <p:nvPr/>
        </p:nvSpPr>
        <p:spPr>
          <a:xfrm>
            <a:off x="640643" y="6584703"/>
            <a:ext cx="656706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ja-JP" altLang="en-US" sz="1100" b="1" dirty="0"/>
              <a:t>注）</a:t>
            </a:r>
            <a:r>
              <a:rPr kumimoji="1" lang="ja-JP" altLang="en-US" sz="1100" b="1" dirty="0">
                <a:solidFill>
                  <a:srgbClr val="FF0000"/>
                </a:solidFill>
              </a:rPr>
              <a:t>○が返却</a:t>
            </a:r>
            <a:r>
              <a:rPr kumimoji="1" lang="en-US" altLang="ja-JP" sz="1100" b="1" dirty="0">
                <a:solidFill>
                  <a:srgbClr val="FF0000"/>
                </a:solidFill>
              </a:rPr>
              <a:t>(NFD</a:t>
            </a:r>
            <a:r>
              <a:rPr kumimoji="1" lang="ja-JP" altLang="en-US" sz="1100" b="1" dirty="0">
                <a:solidFill>
                  <a:srgbClr val="FF0000"/>
                </a:solidFill>
              </a:rPr>
              <a:t>→</a:t>
            </a:r>
            <a:r>
              <a:rPr kumimoji="1" lang="en-US" altLang="ja-JP" sz="1100" b="1" dirty="0">
                <a:solidFill>
                  <a:srgbClr val="FF0000"/>
                </a:solidFill>
              </a:rPr>
              <a:t>FMF)</a:t>
            </a:r>
            <a:r>
              <a:rPr kumimoji="1" lang="ja-JP" altLang="en-US" sz="1100" b="1" dirty="0">
                <a:solidFill>
                  <a:srgbClr val="FF0000"/>
                </a:solidFill>
              </a:rPr>
              <a:t>希望のたたき台</a:t>
            </a:r>
            <a:r>
              <a:rPr kumimoji="1" lang="ja-JP" altLang="en-US" sz="1100" b="1" dirty="0"/>
              <a:t>です。</a:t>
            </a:r>
            <a:r>
              <a:rPr kumimoji="1" lang="en-US" altLang="ja-JP" sz="1100" b="1" dirty="0"/>
              <a:t>(P53C</a:t>
            </a:r>
            <a:r>
              <a:rPr kumimoji="1" lang="ja-JP" altLang="en-US" sz="1100" b="1" dirty="0"/>
              <a:t>から始まる番号は分割後の</a:t>
            </a:r>
            <a:r>
              <a:rPr kumimoji="1" lang="en-US" altLang="ja-JP" sz="1100" b="1" dirty="0"/>
              <a:t>NFD</a:t>
            </a:r>
            <a:r>
              <a:rPr kumimoji="1" lang="ja-JP" altLang="en-US" sz="1100" b="1" dirty="0"/>
              <a:t>社内管理番号</a:t>
            </a:r>
            <a:r>
              <a:rPr kumimoji="1" lang="en-US" altLang="ja-JP" sz="1100" b="1" dirty="0"/>
              <a:t>)</a:t>
            </a:r>
            <a:endParaRPr kumimoji="1" lang="ja-JP" altLang="en-US" sz="1100" b="1" dirty="0"/>
          </a:p>
        </p:txBody>
      </p:sp>
      <p:cxnSp>
        <p:nvCxnSpPr>
          <p:cNvPr id="30" name="直線矢印コネクタ 29">
            <a:extLst>
              <a:ext uri="{FF2B5EF4-FFF2-40B4-BE49-F238E27FC236}">
                <a16:creationId xmlns:a16="http://schemas.microsoft.com/office/drawing/2014/main" id="{C7A63BFF-1C5F-4D8F-A8FA-790584433D49}"/>
              </a:ext>
            </a:extLst>
          </p:cNvPr>
          <p:cNvCxnSpPr>
            <a:cxnSpLocks/>
          </p:cNvCxnSpPr>
          <p:nvPr/>
        </p:nvCxnSpPr>
        <p:spPr>
          <a:xfrm>
            <a:off x="2755233" y="2514600"/>
            <a:ext cx="1431756" cy="956178"/>
          </a:xfrm>
          <a:prstGeom prst="straightConnector1">
            <a:avLst/>
          </a:prstGeom>
          <a:ln w="38100">
            <a:solidFill>
              <a:srgbClr val="0033CC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直線矢印コネクタ 30">
            <a:extLst>
              <a:ext uri="{FF2B5EF4-FFF2-40B4-BE49-F238E27FC236}">
                <a16:creationId xmlns:a16="http://schemas.microsoft.com/office/drawing/2014/main" id="{CD42F5AF-43B3-469D-9E7C-54916F250300}"/>
              </a:ext>
            </a:extLst>
          </p:cNvPr>
          <p:cNvCxnSpPr>
            <a:cxnSpLocks/>
          </p:cNvCxnSpPr>
          <p:nvPr/>
        </p:nvCxnSpPr>
        <p:spPr>
          <a:xfrm>
            <a:off x="2948246" y="1751549"/>
            <a:ext cx="4106968" cy="872330"/>
          </a:xfrm>
          <a:prstGeom prst="straightConnector1">
            <a:avLst/>
          </a:prstGeom>
          <a:ln w="38100">
            <a:solidFill>
              <a:srgbClr val="0033CC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0344642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図 2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6829" t="31172" r="1877" b="23952"/>
          <a:stretch/>
        </p:blipFill>
        <p:spPr>
          <a:xfrm rot="5400000">
            <a:off x="631006" y="1734824"/>
            <a:ext cx="4080466" cy="1689364"/>
          </a:xfrm>
          <a:prstGeom prst="rect">
            <a:avLst/>
          </a:prstGeom>
        </p:spPr>
      </p:pic>
      <p:pic>
        <p:nvPicPr>
          <p:cNvPr id="4" name="図 3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bright="18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9983" t="22998" r="31959" b="17051"/>
          <a:stretch/>
        </p:blipFill>
        <p:spPr>
          <a:xfrm>
            <a:off x="4922878" y="402414"/>
            <a:ext cx="2343705" cy="2192786"/>
          </a:xfrm>
          <a:prstGeom prst="rect">
            <a:avLst/>
          </a:prstGeom>
        </p:spPr>
      </p:pic>
      <p:pic>
        <p:nvPicPr>
          <p:cNvPr id="6" name="図 5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rightnessContrast bright="3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1834" t="31364" r="30547" b="26678"/>
          <a:stretch/>
        </p:blipFill>
        <p:spPr>
          <a:xfrm>
            <a:off x="4580282" y="3045219"/>
            <a:ext cx="2033411" cy="1700949"/>
          </a:xfrm>
          <a:prstGeom prst="rect">
            <a:avLst/>
          </a:prstGeom>
        </p:spPr>
      </p:pic>
      <p:cxnSp>
        <p:nvCxnSpPr>
          <p:cNvPr id="7" name="直線矢印コネクタ 6"/>
          <p:cNvCxnSpPr/>
          <p:nvPr/>
        </p:nvCxnSpPr>
        <p:spPr>
          <a:xfrm flipH="1" flipV="1">
            <a:off x="3187337" y="1358534"/>
            <a:ext cx="2377440" cy="52251"/>
          </a:xfrm>
          <a:prstGeom prst="straightConnector1">
            <a:avLst/>
          </a:prstGeom>
          <a:ln w="38100">
            <a:solidFill>
              <a:srgbClr val="0033CC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直線矢印コネクタ 9"/>
          <p:cNvCxnSpPr/>
          <p:nvPr/>
        </p:nvCxnSpPr>
        <p:spPr>
          <a:xfrm flipH="1">
            <a:off x="3187337" y="1410785"/>
            <a:ext cx="2377440" cy="1673915"/>
          </a:xfrm>
          <a:prstGeom prst="straightConnector1">
            <a:avLst/>
          </a:prstGeom>
          <a:ln w="38100">
            <a:solidFill>
              <a:srgbClr val="0033CC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テキスト ボックス 12"/>
          <p:cNvSpPr txBox="1"/>
          <p:nvPr/>
        </p:nvSpPr>
        <p:spPr>
          <a:xfrm>
            <a:off x="3894017" y="989202"/>
            <a:ext cx="6463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kumimoji="1" lang="ja-JP" altLang="en-US" b="1" dirty="0">
                <a:solidFill>
                  <a:srgbClr val="0033CC"/>
                </a:solidFill>
              </a:rPr>
              <a:t>溶解</a:t>
            </a:r>
          </a:p>
        </p:txBody>
      </p:sp>
      <p:sp>
        <p:nvSpPr>
          <p:cNvPr id="14" name="テキスト ボックス 13"/>
          <p:cNvSpPr txBox="1"/>
          <p:nvPr/>
        </p:nvSpPr>
        <p:spPr>
          <a:xfrm>
            <a:off x="3720492" y="2020923"/>
            <a:ext cx="6463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kumimoji="1" lang="ja-JP" altLang="en-US" b="1" dirty="0">
                <a:solidFill>
                  <a:srgbClr val="0033CC"/>
                </a:solidFill>
              </a:rPr>
              <a:t>溶解</a:t>
            </a:r>
          </a:p>
        </p:txBody>
      </p:sp>
      <p:sp>
        <p:nvSpPr>
          <p:cNvPr id="15" name="テキスト ボックス 14"/>
          <p:cNvSpPr txBox="1"/>
          <p:nvPr/>
        </p:nvSpPr>
        <p:spPr>
          <a:xfrm>
            <a:off x="205489" y="1358534"/>
            <a:ext cx="16433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kumimoji="1" lang="en-US" altLang="ja-JP" dirty="0"/>
              <a:t>P53C15CA01(1)</a:t>
            </a:r>
            <a:endParaRPr kumimoji="1" lang="ja-JP" altLang="en-US" dirty="0"/>
          </a:p>
        </p:txBody>
      </p:sp>
      <p:sp>
        <p:nvSpPr>
          <p:cNvPr id="16" name="テキスト ボックス 15"/>
          <p:cNvSpPr txBox="1"/>
          <p:nvPr/>
        </p:nvSpPr>
        <p:spPr>
          <a:xfrm>
            <a:off x="222579" y="3440178"/>
            <a:ext cx="16433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kumimoji="1" lang="en-US" altLang="ja-JP" dirty="0"/>
              <a:t>P53C15CA02(1)</a:t>
            </a:r>
            <a:endParaRPr kumimoji="1" lang="ja-JP" altLang="en-US" dirty="0"/>
          </a:p>
        </p:txBody>
      </p:sp>
      <p:sp>
        <p:nvSpPr>
          <p:cNvPr id="17" name="正方形/長方形 16"/>
          <p:cNvSpPr/>
          <p:nvPr/>
        </p:nvSpPr>
        <p:spPr>
          <a:xfrm rot="4500000">
            <a:off x="6153409" y="2099792"/>
            <a:ext cx="144000" cy="180000"/>
          </a:xfrm>
          <a:prstGeom prst="rect">
            <a:avLst/>
          </a:prstGeom>
          <a:noFill/>
          <a:ln w="25400">
            <a:solidFill>
              <a:srgbClr val="0033CC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cxnSp>
        <p:nvCxnSpPr>
          <p:cNvPr id="18" name="直線矢印コネクタ 17"/>
          <p:cNvCxnSpPr>
            <a:cxnSpLocks/>
            <a:stCxn id="17" idx="3"/>
          </p:cNvCxnSpPr>
          <p:nvPr/>
        </p:nvCxnSpPr>
        <p:spPr>
          <a:xfrm flipH="1">
            <a:off x="5933025" y="2259339"/>
            <a:ext cx="311019" cy="1297594"/>
          </a:xfrm>
          <a:prstGeom prst="straightConnector1">
            <a:avLst/>
          </a:prstGeom>
          <a:ln w="38100">
            <a:solidFill>
              <a:srgbClr val="0033CC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テキスト ボックス 20"/>
          <p:cNvSpPr txBox="1"/>
          <p:nvPr/>
        </p:nvSpPr>
        <p:spPr>
          <a:xfrm>
            <a:off x="6022806" y="3110902"/>
            <a:ext cx="12073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kumimoji="1" lang="ja-JP" altLang="en-US" b="1" dirty="0">
                <a:solidFill>
                  <a:srgbClr val="0033CC"/>
                </a:solidFill>
              </a:rPr>
              <a:t>切断</a:t>
            </a:r>
            <a:r>
              <a:rPr kumimoji="1" lang="en-US" altLang="ja-JP" b="1" dirty="0">
                <a:solidFill>
                  <a:srgbClr val="0033CC"/>
                </a:solidFill>
              </a:rPr>
              <a:t>/</a:t>
            </a:r>
            <a:r>
              <a:rPr kumimoji="1" lang="ja-JP" altLang="en-US" b="1" dirty="0">
                <a:solidFill>
                  <a:srgbClr val="0033CC"/>
                </a:solidFill>
              </a:rPr>
              <a:t>貼付</a:t>
            </a:r>
          </a:p>
        </p:txBody>
      </p:sp>
      <p:sp>
        <p:nvSpPr>
          <p:cNvPr id="23" name="テキスト ボックス 22"/>
          <p:cNvSpPr txBox="1"/>
          <p:nvPr/>
        </p:nvSpPr>
        <p:spPr>
          <a:xfrm>
            <a:off x="5825242" y="4711882"/>
            <a:ext cx="16049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kumimoji="1" lang="en-US" altLang="ja-JP" dirty="0"/>
              <a:t>P53C15SE01(1)</a:t>
            </a:r>
            <a:endParaRPr kumimoji="1" lang="ja-JP" altLang="en-US" dirty="0"/>
          </a:p>
        </p:txBody>
      </p:sp>
      <p:sp>
        <p:nvSpPr>
          <p:cNvPr id="24" name="テキスト ボックス 23"/>
          <p:cNvSpPr txBox="1"/>
          <p:nvPr/>
        </p:nvSpPr>
        <p:spPr>
          <a:xfrm>
            <a:off x="5873332" y="5051416"/>
            <a:ext cx="155683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kumimoji="1" lang="ja-JP" altLang="en-US" sz="1400" b="1" dirty="0">
                <a:solidFill>
                  <a:srgbClr val="0033CC"/>
                </a:solidFill>
              </a:rPr>
              <a:t>□</a:t>
            </a:r>
            <a:r>
              <a:rPr kumimoji="1" lang="en-US" altLang="ja-JP" sz="1400" b="1" dirty="0">
                <a:solidFill>
                  <a:srgbClr val="0033CC"/>
                </a:solidFill>
              </a:rPr>
              <a:t>10mm</a:t>
            </a:r>
            <a:r>
              <a:rPr kumimoji="1" lang="ja-JP" altLang="en-US" sz="1400" b="1" dirty="0">
                <a:solidFill>
                  <a:srgbClr val="0033CC"/>
                </a:solidFill>
              </a:rPr>
              <a:t>ブロック</a:t>
            </a:r>
          </a:p>
        </p:txBody>
      </p:sp>
      <p:sp>
        <p:nvSpPr>
          <p:cNvPr id="29" name="テキスト ボックス 28"/>
          <p:cNvSpPr txBox="1"/>
          <p:nvPr/>
        </p:nvSpPr>
        <p:spPr>
          <a:xfrm>
            <a:off x="4248438" y="4764861"/>
            <a:ext cx="16049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kumimoji="1" lang="en-US" altLang="ja-JP" dirty="0"/>
              <a:t>P53C15SE02(1)</a:t>
            </a:r>
            <a:endParaRPr kumimoji="1" lang="ja-JP" altLang="en-US" dirty="0"/>
          </a:p>
        </p:txBody>
      </p:sp>
      <p:sp>
        <p:nvSpPr>
          <p:cNvPr id="30" name="テキスト ボックス 29"/>
          <p:cNvSpPr txBox="1"/>
          <p:nvPr/>
        </p:nvSpPr>
        <p:spPr>
          <a:xfrm>
            <a:off x="4296528" y="5104395"/>
            <a:ext cx="155683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kumimoji="1" lang="ja-JP" altLang="en-US" sz="1400" b="1" dirty="0">
                <a:solidFill>
                  <a:srgbClr val="0033CC"/>
                </a:solidFill>
              </a:rPr>
              <a:t>□</a:t>
            </a:r>
            <a:r>
              <a:rPr kumimoji="1" lang="en-US" altLang="ja-JP" sz="1400" b="1" dirty="0">
                <a:solidFill>
                  <a:srgbClr val="0033CC"/>
                </a:solidFill>
              </a:rPr>
              <a:t>10mm</a:t>
            </a:r>
            <a:r>
              <a:rPr kumimoji="1" lang="ja-JP" altLang="en-US" sz="1400" b="1" dirty="0">
                <a:solidFill>
                  <a:srgbClr val="0033CC"/>
                </a:solidFill>
              </a:rPr>
              <a:t>ブロック</a:t>
            </a:r>
          </a:p>
        </p:txBody>
      </p:sp>
      <p:cxnSp>
        <p:nvCxnSpPr>
          <p:cNvPr id="31" name="直線コネクタ 30"/>
          <p:cNvCxnSpPr>
            <a:cxnSpLocks/>
          </p:cNvCxnSpPr>
          <p:nvPr/>
        </p:nvCxnSpPr>
        <p:spPr>
          <a:xfrm flipV="1">
            <a:off x="4981291" y="3859578"/>
            <a:ext cx="196250" cy="973397"/>
          </a:xfrm>
          <a:prstGeom prst="line">
            <a:avLst/>
          </a:prstGeom>
          <a:ln w="25400">
            <a:solidFill>
              <a:schemeClr val="tx1"/>
            </a:solidFill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直線コネクタ 32"/>
          <p:cNvCxnSpPr/>
          <p:nvPr/>
        </p:nvCxnSpPr>
        <p:spPr>
          <a:xfrm flipH="1">
            <a:off x="6858698" y="1498807"/>
            <a:ext cx="1092228" cy="242904"/>
          </a:xfrm>
          <a:prstGeom prst="line">
            <a:avLst/>
          </a:prstGeom>
          <a:ln w="25400">
            <a:solidFill>
              <a:schemeClr val="tx1"/>
            </a:solidFill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テキスト ボックス 35"/>
          <p:cNvSpPr txBox="1"/>
          <p:nvPr/>
        </p:nvSpPr>
        <p:spPr>
          <a:xfrm>
            <a:off x="7930888" y="1301389"/>
            <a:ext cx="16450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kumimoji="1" lang="en-US" altLang="ja-JP" dirty="0"/>
              <a:t>P53C15AR01(1)</a:t>
            </a:r>
            <a:endParaRPr kumimoji="1" lang="ja-JP" altLang="en-US" dirty="0"/>
          </a:p>
        </p:txBody>
      </p:sp>
      <p:cxnSp>
        <p:nvCxnSpPr>
          <p:cNvPr id="37" name="直線矢印コネクタ 36"/>
          <p:cNvCxnSpPr/>
          <p:nvPr/>
        </p:nvCxnSpPr>
        <p:spPr>
          <a:xfrm flipH="1">
            <a:off x="5334928" y="2220294"/>
            <a:ext cx="1306713" cy="1263329"/>
          </a:xfrm>
          <a:prstGeom prst="straightConnector1">
            <a:avLst/>
          </a:prstGeom>
          <a:ln w="38100">
            <a:solidFill>
              <a:srgbClr val="0033CC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0" name="テキスト ボックス 39"/>
          <p:cNvSpPr txBox="1"/>
          <p:nvPr/>
        </p:nvSpPr>
        <p:spPr>
          <a:xfrm>
            <a:off x="4546562" y="2701346"/>
            <a:ext cx="110799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kumimoji="1" lang="ja-JP" altLang="en-US" b="1" dirty="0">
                <a:solidFill>
                  <a:srgbClr val="0033CC"/>
                </a:solidFill>
              </a:rPr>
              <a:t>粘着面で</a:t>
            </a:r>
            <a:endParaRPr kumimoji="1" lang="en-US" altLang="ja-JP" b="1" dirty="0">
              <a:solidFill>
                <a:srgbClr val="0033CC"/>
              </a:solidFill>
            </a:endParaRPr>
          </a:p>
          <a:p>
            <a:pPr algn="ctr"/>
            <a:r>
              <a:rPr kumimoji="1" lang="ja-JP" altLang="en-US" b="1" dirty="0">
                <a:solidFill>
                  <a:srgbClr val="0033CC"/>
                </a:solidFill>
              </a:rPr>
              <a:t>表面採取</a:t>
            </a:r>
          </a:p>
        </p:txBody>
      </p:sp>
      <p:sp>
        <p:nvSpPr>
          <p:cNvPr id="8" name="スライド番号プレースホルダー 7"/>
          <p:cNvSpPr>
            <a:spLocks noGrp="1"/>
          </p:cNvSpPr>
          <p:nvPr>
            <p:ph type="sldNum" sz="quarter" idx="12"/>
          </p:nvPr>
        </p:nvSpPr>
        <p:spPr>
          <a:xfrm>
            <a:off x="7677150" y="6487517"/>
            <a:ext cx="2228850" cy="365125"/>
          </a:xfrm>
        </p:spPr>
        <p:txBody>
          <a:bodyPr/>
          <a:lstStyle/>
          <a:p>
            <a:fld id="{C4E2A555-50F0-41BF-BAF1-D239D1ABEAAD}" type="slidenum">
              <a:rPr kumimoji="1" lang="ja-JP" altLang="en-US" smtClean="0"/>
              <a:t>9</a:t>
            </a:fld>
            <a:endParaRPr kumimoji="1" lang="ja-JP" altLang="en-US"/>
          </a:p>
        </p:txBody>
      </p:sp>
      <p:sp>
        <p:nvSpPr>
          <p:cNvPr id="27" name="テキスト ボックス 26"/>
          <p:cNvSpPr txBox="1"/>
          <p:nvPr/>
        </p:nvSpPr>
        <p:spPr>
          <a:xfrm>
            <a:off x="57755" y="16994"/>
            <a:ext cx="573266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kumimoji="1" lang="en-US" altLang="ja-JP" sz="2000" b="1" u="sng" dirty="0"/>
              <a:t>P53C15</a:t>
            </a:r>
            <a:r>
              <a:rPr kumimoji="1" lang="ja-JP" altLang="en-US" sz="2000" b="1" dirty="0"/>
              <a:t>（</a:t>
            </a:r>
            <a:r>
              <a:rPr kumimoji="1" lang="en-US" altLang="ja-JP" sz="2000" b="1" dirty="0"/>
              <a:t>1F-1 </a:t>
            </a:r>
            <a:r>
              <a:rPr kumimoji="1" lang="ja-JP" altLang="en-US" sz="2000" b="1" dirty="0"/>
              <a:t>オペフロウェルプラグスミヤ </a:t>
            </a:r>
            <a:r>
              <a:rPr kumimoji="1" lang="en-US" altLang="ja-JP" sz="2000" b="1" dirty="0"/>
              <a:t>2-1</a:t>
            </a:r>
            <a:r>
              <a:rPr kumimoji="1" lang="ja-JP" altLang="en-US" sz="2000" b="1" dirty="0"/>
              <a:t>）</a:t>
            </a:r>
          </a:p>
        </p:txBody>
      </p:sp>
      <p:graphicFrame>
        <p:nvGraphicFramePr>
          <p:cNvPr id="12" name="表 11">
            <a:extLst>
              <a:ext uri="{FF2B5EF4-FFF2-40B4-BE49-F238E27FC236}">
                <a16:creationId xmlns:a16="http://schemas.microsoft.com/office/drawing/2014/main" id="{28682EB9-F062-4958-B144-11760370A47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78321001"/>
              </p:ext>
            </p:extLst>
          </p:nvPr>
        </p:nvGraphicFramePr>
        <p:xfrm>
          <a:off x="709329" y="5394617"/>
          <a:ext cx="8543924" cy="1221540"/>
        </p:xfrm>
        <a:graphic>
          <a:graphicData uri="http://schemas.openxmlformats.org/drawingml/2006/table">
            <a:tbl>
              <a:tblPr>
                <a:tableStyleId>{616DA210-FB5B-4158-B5E0-FEB733F419BA}</a:tableStyleId>
              </a:tblPr>
              <a:tblGrid>
                <a:gridCol w="344319">
                  <a:extLst>
                    <a:ext uri="{9D8B030D-6E8A-4147-A177-3AD203B41FA5}">
                      <a16:colId xmlns:a16="http://schemas.microsoft.com/office/drawing/2014/main" val="2642476880"/>
                    </a:ext>
                  </a:extLst>
                </a:gridCol>
                <a:gridCol w="864802">
                  <a:extLst>
                    <a:ext uri="{9D8B030D-6E8A-4147-A177-3AD203B41FA5}">
                      <a16:colId xmlns:a16="http://schemas.microsoft.com/office/drawing/2014/main" val="1882391658"/>
                    </a:ext>
                  </a:extLst>
                </a:gridCol>
                <a:gridCol w="341650">
                  <a:extLst>
                    <a:ext uri="{9D8B030D-6E8A-4147-A177-3AD203B41FA5}">
                      <a16:colId xmlns:a16="http://schemas.microsoft.com/office/drawing/2014/main" val="2834866523"/>
                    </a:ext>
                  </a:extLst>
                </a:gridCol>
                <a:gridCol w="427062">
                  <a:extLst>
                    <a:ext uri="{9D8B030D-6E8A-4147-A177-3AD203B41FA5}">
                      <a16:colId xmlns:a16="http://schemas.microsoft.com/office/drawing/2014/main" val="4262854657"/>
                    </a:ext>
                  </a:extLst>
                </a:gridCol>
                <a:gridCol w="608564">
                  <a:extLst>
                    <a:ext uri="{9D8B030D-6E8A-4147-A177-3AD203B41FA5}">
                      <a16:colId xmlns:a16="http://schemas.microsoft.com/office/drawing/2014/main" val="1652084354"/>
                    </a:ext>
                  </a:extLst>
                </a:gridCol>
                <a:gridCol w="576535">
                  <a:extLst>
                    <a:ext uri="{9D8B030D-6E8A-4147-A177-3AD203B41FA5}">
                      <a16:colId xmlns:a16="http://schemas.microsoft.com/office/drawing/2014/main" val="2390323749"/>
                    </a:ext>
                  </a:extLst>
                </a:gridCol>
                <a:gridCol w="576535">
                  <a:extLst>
                    <a:ext uri="{9D8B030D-6E8A-4147-A177-3AD203B41FA5}">
                      <a16:colId xmlns:a16="http://schemas.microsoft.com/office/drawing/2014/main" val="2402853543"/>
                    </a:ext>
                  </a:extLst>
                </a:gridCol>
                <a:gridCol w="576535">
                  <a:extLst>
                    <a:ext uri="{9D8B030D-6E8A-4147-A177-3AD203B41FA5}">
                      <a16:colId xmlns:a16="http://schemas.microsoft.com/office/drawing/2014/main" val="2884174775"/>
                    </a:ext>
                  </a:extLst>
                </a:gridCol>
                <a:gridCol w="576535">
                  <a:extLst>
                    <a:ext uri="{9D8B030D-6E8A-4147-A177-3AD203B41FA5}">
                      <a16:colId xmlns:a16="http://schemas.microsoft.com/office/drawing/2014/main" val="4030378206"/>
                    </a:ext>
                  </a:extLst>
                </a:gridCol>
                <a:gridCol w="576535">
                  <a:extLst>
                    <a:ext uri="{9D8B030D-6E8A-4147-A177-3AD203B41FA5}">
                      <a16:colId xmlns:a16="http://schemas.microsoft.com/office/drawing/2014/main" val="1204762365"/>
                    </a:ext>
                  </a:extLst>
                </a:gridCol>
                <a:gridCol w="576535">
                  <a:extLst>
                    <a:ext uri="{9D8B030D-6E8A-4147-A177-3AD203B41FA5}">
                      <a16:colId xmlns:a16="http://schemas.microsoft.com/office/drawing/2014/main" val="2041951936"/>
                    </a:ext>
                  </a:extLst>
                </a:gridCol>
                <a:gridCol w="576535">
                  <a:extLst>
                    <a:ext uri="{9D8B030D-6E8A-4147-A177-3AD203B41FA5}">
                      <a16:colId xmlns:a16="http://schemas.microsoft.com/office/drawing/2014/main" val="1939549501"/>
                    </a:ext>
                  </a:extLst>
                </a:gridCol>
                <a:gridCol w="1921782">
                  <a:extLst>
                    <a:ext uri="{9D8B030D-6E8A-4147-A177-3AD203B41FA5}">
                      <a16:colId xmlns:a16="http://schemas.microsoft.com/office/drawing/2014/main" val="3563504419"/>
                    </a:ext>
                  </a:extLst>
                </a:gridCol>
              </a:tblGrid>
              <a:tr h="148985"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>
                          <a:effectLst/>
                        </a:rPr>
                        <a:t>返却</a:t>
                      </a:r>
                      <a:endParaRPr lang="ja-JP" alt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ja-JP" altLang="en-US" sz="1100" b="1" u="none" strike="noStrike" dirty="0">
                          <a:effectLst/>
                        </a:rPr>
                        <a:t>試料名番号</a:t>
                      </a:r>
                      <a:endParaRPr lang="ja-JP" altLang="en-US" sz="1100" b="1" i="0" u="none" strike="noStrike" dirty="0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>
                          <a:effectLst/>
                        </a:rPr>
                        <a:t>個数</a:t>
                      </a:r>
                      <a:endParaRPr lang="ja-JP" alt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>
                          <a:effectLst/>
                        </a:rPr>
                        <a:t>重量</a:t>
                      </a:r>
                      <a:r>
                        <a:rPr lang="en-US" altLang="ja-JP" sz="1100" b="1" u="none" strike="noStrike">
                          <a:effectLst/>
                        </a:rPr>
                        <a:t>(</a:t>
                      </a:r>
                      <a:r>
                        <a:rPr lang="en-US" sz="1100" b="1" u="none" strike="noStrike">
                          <a:effectLst/>
                        </a:rPr>
                        <a:t>g)</a:t>
                      </a:r>
                      <a:endParaRPr 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>
                          <a:effectLst/>
                        </a:rPr>
                        <a:t>放射能</a:t>
                      </a:r>
                      <a:r>
                        <a:rPr lang="en-US" altLang="ja-JP" sz="1100" b="1" u="none" strike="noStrike">
                          <a:effectLst/>
                        </a:rPr>
                        <a:t>(</a:t>
                      </a:r>
                      <a:r>
                        <a:rPr lang="en-US" sz="1100" b="1" u="none" strike="noStrike">
                          <a:effectLst/>
                        </a:rPr>
                        <a:t>Bq)</a:t>
                      </a:r>
                      <a:endParaRPr 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>
                          <a:effectLst/>
                        </a:rPr>
                        <a:t>採取</a:t>
                      </a:r>
                      <a:r>
                        <a:rPr lang="en-US" altLang="ja-JP" sz="1100" b="1" u="none" strike="noStrike">
                          <a:effectLst/>
                        </a:rPr>
                        <a:t>/</a:t>
                      </a:r>
                      <a:r>
                        <a:rPr lang="ja-JP" altLang="en-US" sz="1100" b="1" u="none" strike="noStrike">
                          <a:effectLst/>
                        </a:rPr>
                        <a:t>調整</a:t>
                      </a:r>
                      <a:endParaRPr lang="ja-JP" alt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100" b="1" u="none" strike="noStrike">
                          <a:effectLst/>
                        </a:rPr>
                        <a:t>SEM</a:t>
                      </a:r>
                      <a:r>
                        <a:rPr lang="ja-JP" altLang="en-US" sz="1100" b="1" u="none" strike="noStrike">
                          <a:effectLst/>
                        </a:rPr>
                        <a:t>観察</a:t>
                      </a:r>
                      <a:endParaRPr lang="ja-JP" alt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100" b="1" u="none" strike="noStrike">
                          <a:effectLst/>
                        </a:rPr>
                        <a:t>U</a:t>
                      </a:r>
                      <a:r>
                        <a:rPr lang="ja-JP" altLang="en-US" sz="1100" b="1" u="none" strike="noStrike">
                          <a:effectLst/>
                        </a:rPr>
                        <a:t>等粒子</a:t>
                      </a:r>
                      <a:endParaRPr lang="ja-JP" alt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100" b="1" u="none" strike="noStrike">
                          <a:effectLst/>
                        </a:rPr>
                        <a:t>FIB/TEM</a:t>
                      </a:r>
                      <a:endParaRPr 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100" b="1" u="none" strike="noStrike">
                          <a:effectLst/>
                        </a:rPr>
                        <a:t>ICP-MS</a:t>
                      </a:r>
                      <a:endParaRPr 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100" b="1" u="none" strike="noStrike">
                          <a:effectLst/>
                        </a:rPr>
                        <a:t>SEM</a:t>
                      </a:r>
                      <a:r>
                        <a:rPr lang="ja-JP" altLang="en-US" sz="1100" b="1" u="none" strike="noStrike">
                          <a:effectLst/>
                        </a:rPr>
                        <a:t>試料台</a:t>
                      </a:r>
                      <a:endParaRPr lang="ja-JP" alt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>
                          <a:effectLst/>
                        </a:rPr>
                        <a:t>溶解液</a:t>
                      </a:r>
                      <a:endParaRPr lang="ja-JP" alt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>
                          <a:effectLst/>
                        </a:rPr>
                        <a:t>形状（おおよそ）</a:t>
                      </a:r>
                      <a:endParaRPr lang="ja-JP" alt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extLst>
                  <a:ext uri="{0D108BD9-81ED-4DB2-BD59-A6C34878D82A}">
                    <a16:rowId xmlns:a16="http://schemas.microsoft.com/office/drawing/2014/main" val="4155031213"/>
                  </a:ext>
                </a:extLst>
              </a:tr>
              <a:tr h="148985"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 dirty="0">
                          <a:solidFill>
                            <a:srgbClr val="FF0000"/>
                          </a:solidFill>
                          <a:effectLst/>
                        </a:rPr>
                        <a:t>○</a:t>
                      </a:r>
                      <a:endParaRPr lang="ja-JP" altLang="en-US" sz="1100" b="1" i="0" u="none" strike="noStrike" dirty="0">
                        <a:solidFill>
                          <a:srgbClr val="FF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100" b="1" u="none" strike="noStrike">
                          <a:effectLst/>
                        </a:rPr>
                        <a:t>P53C15AR01</a:t>
                      </a:r>
                      <a:endParaRPr 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1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0.25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100" b="1" u="none" strike="noStrike">
                          <a:effectLst/>
                        </a:rPr>
                        <a:t>9.01E+05</a:t>
                      </a:r>
                      <a:endParaRPr 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>
                          <a:effectLst/>
                        </a:rPr>
                        <a:t>○</a:t>
                      </a:r>
                      <a:endParaRPr lang="ja-JP" alt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-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-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-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-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>
                          <a:effectLst/>
                        </a:rPr>
                        <a:t>　</a:t>
                      </a:r>
                      <a:endParaRPr lang="ja-JP" alt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>
                          <a:effectLst/>
                        </a:rPr>
                        <a:t>　</a:t>
                      </a:r>
                      <a:endParaRPr lang="ja-JP" alt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l-GR" sz="1100" b="1" u="none" strike="noStrike">
                          <a:effectLst/>
                        </a:rPr>
                        <a:t>Φ50</a:t>
                      </a:r>
                      <a:r>
                        <a:rPr lang="en-US" sz="1100" b="1" u="none" strike="noStrike">
                          <a:effectLst/>
                        </a:rPr>
                        <a:t>mm</a:t>
                      </a:r>
                      <a:r>
                        <a:rPr lang="ja-JP" altLang="en-US" sz="1100" b="1" u="none" strike="noStrike">
                          <a:effectLst/>
                        </a:rPr>
                        <a:t>スミヤ </a:t>
                      </a:r>
                      <a:r>
                        <a:rPr lang="en-US" altLang="ja-JP" sz="1100" b="1" u="none" strike="noStrike">
                          <a:effectLst/>
                        </a:rPr>
                        <a:t>1/4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extLst>
                  <a:ext uri="{0D108BD9-81ED-4DB2-BD59-A6C34878D82A}">
                    <a16:rowId xmlns:a16="http://schemas.microsoft.com/office/drawing/2014/main" val="1574171996"/>
                  </a:ext>
                </a:extLst>
              </a:tr>
              <a:tr h="148985"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 dirty="0">
                          <a:solidFill>
                            <a:srgbClr val="FF0000"/>
                          </a:solidFill>
                          <a:effectLst/>
                        </a:rPr>
                        <a:t>○</a:t>
                      </a:r>
                      <a:endParaRPr lang="ja-JP" altLang="en-US" sz="1100" b="1" i="0" u="none" strike="noStrike" dirty="0">
                        <a:solidFill>
                          <a:srgbClr val="FF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100" b="1" u="none" strike="noStrike">
                          <a:effectLst/>
                        </a:rPr>
                        <a:t>P53C15CA01</a:t>
                      </a:r>
                      <a:endParaRPr 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1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0.4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100" b="1" u="none" strike="noStrike">
                          <a:effectLst/>
                        </a:rPr>
                        <a:t>1.44E+06</a:t>
                      </a:r>
                      <a:endParaRPr 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-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-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-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-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>
                          <a:effectLst/>
                        </a:rPr>
                        <a:t>○</a:t>
                      </a:r>
                      <a:endParaRPr lang="ja-JP" alt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>
                          <a:effectLst/>
                        </a:rPr>
                        <a:t>　</a:t>
                      </a:r>
                      <a:endParaRPr lang="ja-JP" alt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1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l-GR" sz="1100" b="1" u="none" strike="noStrike">
                          <a:effectLst/>
                        </a:rPr>
                        <a:t>Φ30</a:t>
                      </a:r>
                      <a:r>
                        <a:rPr lang="en-US" sz="1100" b="1" u="none" strike="noStrike">
                          <a:effectLst/>
                        </a:rPr>
                        <a:t>mm×50mm</a:t>
                      </a:r>
                      <a:r>
                        <a:rPr lang="ja-JP" altLang="en-US" sz="1100" b="1" u="none" strike="noStrike">
                          <a:effectLst/>
                        </a:rPr>
                        <a:t>ポリ容器</a:t>
                      </a:r>
                      <a:endParaRPr lang="ja-JP" alt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extLst>
                  <a:ext uri="{0D108BD9-81ED-4DB2-BD59-A6C34878D82A}">
                    <a16:rowId xmlns:a16="http://schemas.microsoft.com/office/drawing/2014/main" val="3006292847"/>
                  </a:ext>
                </a:extLst>
              </a:tr>
              <a:tr h="148985"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 dirty="0">
                          <a:solidFill>
                            <a:srgbClr val="FF0000"/>
                          </a:solidFill>
                          <a:effectLst/>
                        </a:rPr>
                        <a:t>○</a:t>
                      </a:r>
                      <a:endParaRPr lang="ja-JP" altLang="en-US" sz="1100" b="1" i="0" u="none" strike="noStrike" dirty="0">
                        <a:solidFill>
                          <a:srgbClr val="FF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100" b="1" u="none" strike="noStrike">
                          <a:effectLst/>
                        </a:rPr>
                        <a:t>P53C15CA02</a:t>
                      </a:r>
                      <a:endParaRPr 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1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0.37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100" b="1" u="none" strike="noStrike">
                          <a:effectLst/>
                        </a:rPr>
                        <a:t>1.33E+06</a:t>
                      </a:r>
                      <a:endParaRPr 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-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-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-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-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>
                          <a:effectLst/>
                        </a:rPr>
                        <a:t>○</a:t>
                      </a:r>
                      <a:endParaRPr lang="ja-JP" alt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>
                          <a:effectLst/>
                        </a:rPr>
                        <a:t>　</a:t>
                      </a:r>
                      <a:endParaRPr lang="ja-JP" alt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1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l-GR" sz="1100" b="1" u="none" strike="noStrike">
                          <a:effectLst/>
                        </a:rPr>
                        <a:t>Φ30</a:t>
                      </a:r>
                      <a:r>
                        <a:rPr lang="en-US" sz="1100" b="1" u="none" strike="noStrike">
                          <a:effectLst/>
                        </a:rPr>
                        <a:t>mm×50mm</a:t>
                      </a:r>
                      <a:r>
                        <a:rPr lang="ja-JP" altLang="en-US" sz="1100" b="1" u="none" strike="noStrike">
                          <a:effectLst/>
                        </a:rPr>
                        <a:t>ポリ容器</a:t>
                      </a:r>
                      <a:endParaRPr lang="ja-JP" alt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extLst>
                  <a:ext uri="{0D108BD9-81ED-4DB2-BD59-A6C34878D82A}">
                    <a16:rowId xmlns:a16="http://schemas.microsoft.com/office/drawing/2014/main" val="116201100"/>
                  </a:ext>
                </a:extLst>
              </a:tr>
              <a:tr h="148985"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 dirty="0">
                          <a:solidFill>
                            <a:srgbClr val="FF0000"/>
                          </a:solidFill>
                          <a:effectLst/>
                        </a:rPr>
                        <a:t>○</a:t>
                      </a:r>
                      <a:endParaRPr lang="ja-JP" altLang="en-US" sz="1100" b="1" i="0" u="none" strike="noStrike" dirty="0">
                        <a:solidFill>
                          <a:srgbClr val="FF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100" b="1" u="none" strike="noStrike">
                          <a:effectLst/>
                        </a:rPr>
                        <a:t>P53C15SE01</a:t>
                      </a:r>
                      <a:endParaRPr 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1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0.01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100" b="1" u="none" strike="noStrike">
                          <a:effectLst/>
                        </a:rPr>
                        <a:t>3.61E+04</a:t>
                      </a:r>
                      <a:endParaRPr 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-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>
                          <a:effectLst/>
                        </a:rPr>
                        <a:t>○</a:t>
                      </a:r>
                      <a:endParaRPr lang="ja-JP" alt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×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-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-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1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>
                          <a:effectLst/>
                        </a:rPr>
                        <a:t>　</a:t>
                      </a:r>
                      <a:endParaRPr lang="ja-JP" alt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100" b="1" u="none" strike="noStrike">
                          <a:effectLst/>
                        </a:rPr>
                        <a:t>□10mm</a:t>
                      </a:r>
                      <a:r>
                        <a:rPr lang="ja-JP" altLang="en-US" sz="1100" b="1" u="none" strike="noStrike">
                          <a:effectLst/>
                        </a:rPr>
                        <a:t>ブロック</a:t>
                      </a:r>
                      <a:endParaRPr lang="ja-JP" alt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extLst>
                  <a:ext uri="{0D108BD9-81ED-4DB2-BD59-A6C34878D82A}">
                    <a16:rowId xmlns:a16="http://schemas.microsoft.com/office/drawing/2014/main" val="2066145874"/>
                  </a:ext>
                </a:extLst>
              </a:tr>
              <a:tr h="152189"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 dirty="0">
                          <a:solidFill>
                            <a:srgbClr val="FF0000"/>
                          </a:solidFill>
                          <a:effectLst/>
                        </a:rPr>
                        <a:t>○</a:t>
                      </a:r>
                      <a:endParaRPr lang="ja-JP" altLang="en-US" sz="1100" b="1" i="0" u="none" strike="noStrike" dirty="0">
                        <a:solidFill>
                          <a:srgbClr val="FF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100" b="1" u="none" strike="noStrike">
                          <a:effectLst/>
                        </a:rPr>
                        <a:t>P53C15SE02</a:t>
                      </a:r>
                      <a:endParaRPr 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1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0.01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100" b="1" u="none" strike="noStrike">
                          <a:effectLst/>
                        </a:rPr>
                        <a:t>3.61E+04</a:t>
                      </a:r>
                      <a:endParaRPr 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-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>
                          <a:effectLst/>
                        </a:rPr>
                        <a:t>○</a:t>
                      </a:r>
                      <a:endParaRPr lang="ja-JP" alt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>
                          <a:effectLst/>
                        </a:rPr>
                        <a:t>○</a:t>
                      </a:r>
                      <a:endParaRPr lang="ja-JP" alt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>
                          <a:effectLst/>
                        </a:rPr>
                        <a:t>○</a:t>
                      </a:r>
                      <a:endParaRPr lang="ja-JP" alt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-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1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>
                          <a:effectLst/>
                        </a:rPr>
                        <a:t>　</a:t>
                      </a:r>
                      <a:endParaRPr lang="ja-JP" alt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100" b="1" u="none" strike="noStrike" dirty="0">
                          <a:effectLst/>
                        </a:rPr>
                        <a:t>□10mm</a:t>
                      </a:r>
                      <a:r>
                        <a:rPr lang="ja-JP" altLang="en-US" sz="1100" b="1" u="none" strike="noStrike" dirty="0">
                          <a:effectLst/>
                        </a:rPr>
                        <a:t>ブロック</a:t>
                      </a:r>
                      <a:endParaRPr lang="ja-JP" altLang="en-US" sz="1100" b="1" i="0" u="none" strike="noStrike" dirty="0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extLst>
                  <a:ext uri="{0D108BD9-81ED-4DB2-BD59-A6C34878D82A}">
                    <a16:rowId xmlns:a16="http://schemas.microsoft.com/office/drawing/2014/main" val="2567994459"/>
                  </a:ext>
                </a:extLst>
              </a:tr>
            </a:tbl>
          </a:graphicData>
        </a:graphic>
      </p:graphicFrame>
      <p:sp>
        <p:nvSpPr>
          <p:cNvPr id="28" name="テキスト ボックス 27">
            <a:extLst>
              <a:ext uri="{FF2B5EF4-FFF2-40B4-BE49-F238E27FC236}">
                <a16:creationId xmlns:a16="http://schemas.microsoft.com/office/drawing/2014/main" id="{7025F61A-B068-4FE1-9484-A99CAAF78EF1}"/>
              </a:ext>
            </a:extLst>
          </p:cNvPr>
          <p:cNvSpPr txBox="1"/>
          <p:nvPr/>
        </p:nvSpPr>
        <p:spPr>
          <a:xfrm>
            <a:off x="7874675" y="9000"/>
            <a:ext cx="2031325" cy="646331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kumimoji="1" lang="ja-JP" altLang="en-US" sz="3600" b="1" dirty="0">
                <a:latin typeface="+mn-ea"/>
              </a:rPr>
              <a:t>ドラフト</a:t>
            </a:r>
          </a:p>
        </p:txBody>
      </p:sp>
      <p:sp>
        <p:nvSpPr>
          <p:cNvPr id="32" name="テキスト ボックス 31">
            <a:extLst>
              <a:ext uri="{FF2B5EF4-FFF2-40B4-BE49-F238E27FC236}">
                <a16:creationId xmlns:a16="http://schemas.microsoft.com/office/drawing/2014/main" id="{7B58C2BD-F087-4F9A-8214-15758162C68A}"/>
              </a:ext>
            </a:extLst>
          </p:cNvPr>
          <p:cNvSpPr txBox="1"/>
          <p:nvPr/>
        </p:nvSpPr>
        <p:spPr>
          <a:xfrm>
            <a:off x="652747" y="6608202"/>
            <a:ext cx="656706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ja-JP" altLang="en-US" sz="1100" b="1" dirty="0"/>
              <a:t>注）</a:t>
            </a:r>
            <a:r>
              <a:rPr kumimoji="1" lang="ja-JP" altLang="en-US" sz="1100" b="1" dirty="0">
                <a:solidFill>
                  <a:srgbClr val="FF0000"/>
                </a:solidFill>
              </a:rPr>
              <a:t>○が返却</a:t>
            </a:r>
            <a:r>
              <a:rPr kumimoji="1" lang="en-US" altLang="ja-JP" sz="1100" b="1" dirty="0">
                <a:solidFill>
                  <a:srgbClr val="FF0000"/>
                </a:solidFill>
              </a:rPr>
              <a:t>(NFD</a:t>
            </a:r>
            <a:r>
              <a:rPr kumimoji="1" lang="ja-JP" altLang="en-US" sz="1100" b="1" dirty="0">
                <a:solidFill>
                  <a:srgbClr val="FF0000"/>
                </a:solidFill>
              </a:rPr>
              <a:t>→</a:t>
            </a:r>
            <a:r>
              <a:rPr kumimoji="1" lang="en-US" altLang="ja-JP" sz="1100" b="1" dirty="0">
                <a:solidFill>
                  <a:srgbClr val="FF0000"/>
                </a:solidFill>
              </a:rPr>
              <a:t>FMF)</a:t>
            </a:r>
            <a:r>
              <a:rPr kumimoji="1" lang="ja-JP" altLang="en-US" sz="1100" b="1" dirty="0">
                <a:solidFill>
                  <a:srgbClr val="FF0000"/>
                </a:solidFill>
              </a:rPr>
              <a:t>希望のたたき台</a:t>
            </a:r>
            <a:r>
              <a:rPr kumimoji="1" lang="ja-JP" altLang="en-US" sz="1100" b="1" dirty="0"/>
              <a:t>です。</a:t>
            </a:r>
            <a:r>
              <a:rPr kumimoji="1" lang="en-US" altLang="ja-JP" sz="1100" b="1" dirty="0"/>
              <a:t>(P53C</a:t>
            </a:r>
            <a:r>
              <a:rPr kumimoji="1" lang="ja-JP" altLang="en-US" sz="1100" b="1" dirty="0"/>
              <a:t>から始まる番号は分割後の</a:t>
            </a:r>
            <a:r>
              <a:rPr kumimoji="1" lang="en-US" altLang="ja-JP" sz="1100" b="1" dirty="0"/>
              <a:t>NFD</a:t>
            </a:r>
            <a:r>
              <a:rPr kumimoji="1" lang="ja-JP" altLang="en-US" sz="1100" b="1" dirty="0"/>
              <a:t>社内管理番号</a:t>
            </a:r>
            <a:r>
              <a:rPr kumimoji="1" lang="en-US" altLang="ja-JP" sz="1100" b="1" dirty="0"/>
              <a:t>)</a:t>
            </a:r>
            <a:endParaRPr kumimoji="1" lang="ja-JP" altLang="en-US" sz="1100" b="1" dirty="0"/>
          </a:p>
        </p:txBody>
      </p:sp>
      <p:cxnSp>
        <p:nvCxnSpPr>
          <p:cNvPr id="34" name="直線コネクタ 33">
            <a:extLst>
              <a:ext uri="{FF2B5EF4-FFF2-40B4-BE49-F238E27FC236}">
                <a16:creationId xmlns:a16="http://schemas.microsoft.com/office/drawing/2014/main" id="{A70C6B77-F0F0-488D-9AAD-A45419DAEA8B}"/>
              </a:ext>
            </a:extLst>
          </p:cNvPr>
          <p:cNvCxnSpPr>
            <a:cxnSpLocks/>
          </p:cNvCxnSpPr>
          <p:nvPr/>
        </p:nvCxnSpPr>
        <p:spPr>
          <a:xfrm flipH="1" flipV="1">
            <a:off x="6119840" y="3922994"/>
            <a:ext cx="324629" cy="867998"/>
          </a:xfrm>
          <a:prstGeom prst="line">
            <a:avLst/>
          </a:prstGeom>
          <a:ln w="25400">
            <a:solidFill>
              <a:schemeClr val="tx1"/>
            </a:solidFill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6182533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図 2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4214" t="16254" r="25976" b="28254"/>
          <a:stretch/>
        </p:blipFill>
        <p:spPr>
          <a:xfrm>
            <a:off x="1759132" y="568520"/>
            <a:ext cx="3457302" cy="2888798"/>
          </a:xfrm>
          <a:prstGeom prst="rect">
            <a:avLst/>
          </a:prstGeom>
        </p:spPr>
      </p:pic>
      <p:pic>
        <p:nvPicPr>
          <p:cNvPr id="4" name="図 3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bright="3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1834" t="41524" r="39024" b="35746"/>
          <a:stretch/>
        </p:blipFill>
        <p:spPr>
          <a:xfrm>
            <a:off x="6435634" y="3108973"/>
            <a:ext cx="1750423" cy="1558835"/>
          </a:xfrm>
          <a:prstGeom prst="rect">
            <a:avLst/>
          </a:prstGeom>
        </p:spPr>
      </p:pic>
      <p:sp>
        <p:nvSpPr>
          <p:cNvPr id="5" name="テキスト ボックス 4"/>
          <p:cNvSpPr txBox="1"/>
          <p:nvPr/>
        </p:nvSpPr>
        <p:spPr>
          <a:xfrm>
            <a:off x="6502749" y="4667808"/>
            <a:ext cx="16049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kumimoji="1" lang="en-US" altLang="ja-JP" dirty="0"/>
              <a:t>P53C16SE01(1)</a:t>
            </a:r>
            <a:endParaRPr kumimoji="1" lang="ja-JP" altLang="en-US" dirty="0"/>
          </a:p>
        </p:txBody>
      </p:sp>
      <p:sp>
        <p:nvSpPr>
          <p:cNvPr id="6" name="テキスト ボックス 5"/>
          <p:cNvSpPr txBox="1"/>
          <p:nvPr/>
        </p:nvSpPr>
        <p:spPr>
          <a:xfrm>
            <a:off x="6550839" y="5007342"/>
            <a:ext cx="155683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kumimoji="1" lang="ja-JP" altLang="en-US" sz="1400" b="1" dirty="0">
                <a:solidFill>
                  <a:srgbClr val="0033CC"/>
                </a:solidFill>
              </a:rPr>
              <a:t>□</a:t>
            </a:r>
            <a:r>
              <a:rPr kumimoji="1" lang="en-US" altLang="ja-JP" sz="1400" b="1" dirty="0">
                <a:solidFill>
                  <a:srgbClr val="0033CC"/>
                </a:solidFill>
              </a:rPr>
              <a:t>10mm</a:t>
            </a:r>
            <a:r>
              <a:rPr kumimoji="1" lang="ja-JP" altLang="en-US" sz="1400" b="1" dirty="0">
                <a:solidFill>
                  <a:srgbClr val="0033CC"/>
                </a:solidFill>
              </a:rPr>
              <a:t>ブロック</a:t>
            </a:r>
          </a:p>
        </p:txBody>
      </p:sp>
      <p:cxnSp>
        <p:nvCxnSpPr>
          <p:cNvPr id="7" name="直線矢印コネクタ 6"/>
          <p:cNvCxnSpPr/>
          <p:nvPr/>
        </p:nvCxnSpPr>
        <p:spPr>
          <a:xfrm>
            <a:off x="4023360" y="3239604"/>
            <a:ext cx="2603863" cy="452845"/>
          </a:xfrm>
          <a:prstGeom prst="straightConnector1">
            <a:avLst/>
          </a:prstGeom>
          <a:ln w="38100">
            <a:solidFill>
              <a:srgbClr val="0033CC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テキスト ボックス 7"/>
          <p:cNvSpPr txBox="1"/>
          <p:nvPr/>
        </p:nvSpPr>
        <p:spPr>
          <a:xfrm>
            <a:off x="5425269" y="3108973"/>
            <a:ext cx="6463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kumimoji="1" lang="ja-JP" altLang="en-US" b="1" dirty="0">
                <a:solidFill>
                  <a:srgbClr val="0033CC"/>
                </a:solidFill>
              </a:rPr>
              <a:t>貼付</a:t>
            </a:r>
          </a:p>
        </p:txBody>
      </p:sp>
      <p:cxnSp>
        <p:nvCxnSpPr>
          <p:cNvPr id="11" name="直線コネクタ 10"/>
          <p:cNvCxnSpPr/>
          <p:nvPr/>
        </p:nvCxnSpPr>
        <p:spPr>
          <a:xfrm flipH="1">
            <a:off x="4608058" y="2092331"/>
            <a:ext cx="1092228" cy="242904"/>
          </a:xfrm>
          <a:prstGeom prst="line">
            <a:avLst/>
          </a:prstGeom>
          <a:ln w="25400">
            <a:solidFill>
              <a:schemeClr val="tx1"/>
            </a:solidFill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テキスト ボックス 11"/>
          <p:cNvSpPr txBox="1"/>
          <p:nvPr/>
        </p:nvSpPr>
        <p:spPr>
          <a:xfrm>
            <a:off x="5680248" y="1894913"/>
            <a:ext cx="16450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kumimoji="1" lang="en-US" altLang="ja-JP" dirty="0"/>
              <a:t>P53C16AR01(1)</a:t>
            </a:r>
            <a:endParaRPr kumimoji="1" lang="ja-JP" altLang="en-US" dirty="0"/>
          </a:p>
        </p:txBody>
      </p:sp>
      <p:cxnSp>
        <p:nvCxnSpPr>
          <p:cNvPr id="13" name="直線コネクタ 12"/>
          <p:cNvCxnSpPr>
            <a:stCxn id="14" idx="0"/>
          </p:cNvCxnSpPr>
          <p:nvPr/>
        </p:nvCxnSpPr>
        <p:spPr>
          <a:xfrm flipV="1">
            <a:off x="2355151" y="2264245"/>
            <a:ext cx="297609" cy="1367452"/>
          </a:xfrm>
          <a:prstGeom prst="line">
            <a:avLst/>
          </a:prstGeom>
          <a:ln w="25400">
            <a:solidFill>
              <a:schemeClr val="tx1"/>
            </a:solidFill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テキスト ボックス 13"/>
          <p:cNvSpPr txBox="1"/>
          <p:nvPr/>
        </p:nvSpPr>
        <p:spPr>
          <a:xfrm>
            <a:off x="1533451" y="3631697"/>
            <a:ext cx="16434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kumimoji="1" lang="en-US" altLang="ja-JP" dirty="0"/>
              <a:t>P53C16CA01(1)</a:t>
            </a:r>
            <a:endParaRPr kumimoji="1" lang="ja-JP" altLang="en-US" dirty="0"/>
          </a:p>
        </p:txBody>
      </p:sp>
      <p:sp>
        <p:nvSpPr>
          <p:cNvPr id="9" name="スライド番号プレースホルダー 8"/>
          <p:cNvSpPr>
            <a:spLocks noGrp="1"/>
          </p:cNvSpPr>
          <p:nvPr>
            <p:ph type="sldNum" sz="quarter" idx="12"/>
          </p:nvPr>
        </p:nvSpPr>
        <p:spPr>
          <a:xfrm>
            <a:off x="7677150" y="6492875"/>
            <a:ext cx="2228850" cy="365125"/>
          </a:xfrm>
        </p:spPr>
        <p:txBody>
          <a:bodyPr/>
          <a:lstStyle/>
          <a:p>
            <a:fld id="{C4E2A555-50F0-41BF-BAF1-D239D1ABEAAD}" type="slidenum">
              <a:rPr kumimoji="1" lang="ja-JP" altLang="en-US" smtClean="0"/>
              <a:t>10</a:t>
            </a:fld>
            <a:endParaRPr kumimoji="1" lang="ja-JP" altLang="en-US"/>
          </a:p>
        </p:txBody>
      </p:sp>
      <p:sp>
        <p:nvSpPr>
          <p:cNvPr id="15" name="テキスト ボックス 14"/>
          <p:cNvSpPr txBox="1"/>
          <p:nvPr/>
        </p:nvSpPr>
        <p:spPr>
          <a:xfrm>
            <a:off x="57755" y="16994"/>
            <a:ext cx="573266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kumimoji="1" lang="en-US" altLang="ja-JP" sz="2000" b="1" u="sng" dirty="0"/>
              <a:t>P53C16</a:t>
            </a:r>
            <a:r>
              <a:rPr kumimoji="1" lang="ja-JP" altLang="en-US" sz="2000" b="1" dirty="0"/>
              <a:t>（</a:t>
            </a:r>
            <a:r>
              <a:rPr kumimoji="1" lang="en-US" altLang="ja-JP" sz="2000" b="1" dirty="0"/>
              <a:t>1F-1 </a:t>
            </a:r>
            <a:r>
              <a:rPr kumimoji="1" lang="ja-JP" altLang="en-US" sz="2000" b="1" dirty="0"/>
              <a:t>オペフロウェルプラグスミヤ </a:t>
            </a:r>
            <a:r>
              <a:rPr kumimoji="1" lang="en-US" altLang="ja-JP" sz="2000" b="1" dirty="0"/>
              <a:t>4-1</a:t>
            </a:r>
            <a:r>
              <a:rPr kumimoji="1" lang="ja-JP" altLang="en-US" sz="2000" b="1" dirty="0"/>
              <a:t>）</a:t>
            </a:r>
          </a:p>
        </p:txBody>
      </p:sp>
      <p:graphicFrame>
        <p:nvGraphicFramePr>
          <p:cNvPr id="16" name="表 15">
            <a:extLst>
              <a:ext uri="{FF2B5EF4-FFF2-40B4-BE49-F238E27FC236}">
                <a16:creationId xmlns:a16="http://schemas.microsoft.com/office/drawing/2014/main" id="{A5C0A6DF-FA55-4EC1-AE8C-9AA28937C5C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19550734"/>
              </p:ext>
            </p:extLst>
          </p:nvPr>
        </p:nvGraphicFramePr>
        <p:xfrm>
          <a:off x="681038" y="5654653"/>
          <a:ext cx="8543924" cy="870240"/>
        </p:xfrm>
        <a:graphic>
          <a:graphicData uri="http://schemas.openxmlformats.org/drawingml/2006/table">
            <a:tbl>
              <a:tblPr>
                <a:tableStyleId>{616DA210-FB5B-4158-B5E0-FEB733F419BA}</a:tableStyleId>
              </a:tblPr>
              <a:tblGrid>
                <a:gridCol w="344319">
                  <a:extLst>
                    <a:ext uri="{9D8B030D-6E8A-4147-A177-3AD203B41FA5}">
                      <a16:colId xmlns:a16="http://schemas.microsoft.com/office/drawing/2014/main" val="3581364955"/>
                    </a:ext>
                  </a:extLst>
                </a:gridCol>
                <a:gridCol w="864802">
                  <a:extLst>
                    <a:ext uri="{9D8B030D-6E8A-4147-A177-3AD203B41FA5}">
                      <a16:colId xmlns:a16="http://schemas.microsoft.com/office/drawing/2014/main" val="1864688488"/>
                    </a:ext>
                  </a:extLst>
                </a:gridCol>
                <a:gridCol w="341650">
                  <a:extLst>
                    <a:ext uri="{9D8B030D-6E8A-4147-A177-3AD203B41FA5}">
                      <a16:colId xmlns:a16="http://schemas.microsoft.com/office/drawing/2014/main" val="1807379930"/>
                    </a:ext>
                  </a:extLst>
                </a:gridCol>
                <a:gridCol w="427062">
                  <a:extLst>
                    <a:ext uri="{9D8B030D-6E8A-4147-A177-3AD203B41FA5}">
                      <a16:colId xmlns:a16="http://schemas.microsoft.com/office/drawing/2014/main" val="402709804"/>
                    </a:ext>
                  </a:extLst>
                </a:gridCol>
                <a:gridCol w="608564">
                  <a:extLst>
                    <a:ext uri="{9D8B030D-6E8A-4147-A177-3AD203B41FA5}">
                      <a16:colId xmlns:a16="http://schemas.microsoft.com/office/drawing/2014/main" val="925714225"/>
                    </a:ext>
                  </a:extLst>
                </a:gridCol>
                <a:gridCol w="576535">
                  <a:extLst>
                    <a:ext uri="{9D8B030D-6E8A-4147-A177-3AD203B41FA5}">
                      <a16:colId xmlns:a16="http://schemas.microsoft.com/office/drawing/2014/main" val="161145295"/>
                    </a:ext>
                  </a:extLst>
                </a:gridCol>
                <a:gridCol w="576535">
                  <a:extLst>
                    <a:ext uri="{9D8B030D-6E8A-4147-A177-3AD203B41FA5}">
                      <a16:colId xmlns:a16="http://schemas.microsoft.com/office/drawing/2014/main" val="1256286609"/>
                    </a:ext>
                  </a:extLst>
                </a:gridCol>
                <a:gridCol w="576535">
                  <a:extLst>
                    <a:ext uri="{9D8B030D-6E8A-4147-A177-3AD203B41FA5}">
                      <a16:colId xmlns:a16="http://schemas.microsoft.com/office/drawing/2014/main" val="3637501980"/>
                    </a:ext>
                  </a:extLst>
                </a:gridCol>
                <a:gridCol w="576535">
                  <a:extLst>
                    <a:ext uri="{9D8B030D-6E8A-4147-A177-3AD203B41FA5}">
                      <a16:colId xmlns:a16="http://schemas.microsoft.com/office/drawing/2014/main" val="529621834"/>
                    </a:ext>
                  </a:extLst>
                </a:gridCol>
                <a:gridCol w="576535">
                  <a:extLst>
                    <a:ext uri="{9D8B030D-6E8A-4147-A177-3AD203B41FA5}">
                      <a16:colId xmlns:a16="http://schemas.microsoft.com/office/drawing/2014/main" val="2735783514"/>
                    </a:ext>
                  </a:extLst>
                </a:gridCol>
                <a:gridCol w="576535">
                  <a:extLst>
                    <a:ext uri="{9D8B030D-6E8A-4147-A177-3AD203B41FA5}">
                      <a16:colId xmlns:a16="http://schemas.microsoft.com/office/drawing/2014/main" val="1477947350"/>
                    </a:ext>
                  </a:extLst>
                </a:gridCol>
                <a:gridCol w="576535">
                  <a:extLst>
                    <a:ext uri="{9D8B030D-6E8A-4147-A177-3AD203B41FA5}">
                      <a16:colId xmlns:a16="http://schemas.microsoft.com/office/drawing/2014/main" val="916515622"/>
                    </a:ext>
                  </a:extLst>
                </a:gridCol>
                <a:gridCol w="1921782">
                  <a:extLst>
                    <a:ext uri="{9D8B030D-6E8A-4147-A177-3AD203B41FA5}">
                      <a16:colId xmlns:a16="http://schemas.microsoft.com/office/drawing/2014/main" val="991492985"/>
                    </a:ext>
                  </a:extLst>
                </a:gridCol>
              </a:tblGrid>
              <a:tr h="208258"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>
                          <a:effectLst/>
                        </a:rPr>
                        <a:t>返却</a:t>
                      </a:r>
                      <a:endParaRPr lang="ja-JP" alt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ja-JP" altLang="en-US" sz="1100" b="1" u="none" strike="noStrike" dirty="0">
                          <a:effectLst/>
                        </a:rPr>
                        <a:t>試料名番号</a:t>
                      </a:r>
                      <a:endParaRPr lang="ja-JP" altLang="en-US" sz="1100" b="1" i="0" u="none" strike="noStrike" dirty="0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>
                          <a:effectLst/>
                        </a:rPr>
                        <a:t>個数</a:t>
                      </a:r>
                      <a:endParaRPr lang="ja-JP" alt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>
                          <a:effectLst/>
                        </a:rPr>
                        <a:t>重量</a:t>
                      </a:r>
                      <a:r>
                        <a:rPr lang="en-US" altLang="ja-JP" sz="1100" b="1" u="none" strike="noStrike">
                          <a:effectLst/>
                        </a:rPr>
                        <a:t>(</a:t>
                      </a:r>
                      <a:r>
                        <a:rPr lang="en-US" sz="1100" b="1" u="none" strike="noStrike">
                          <a:effectLst/>
                        </a:rPr>
                        <a:t>g)</a:t>
                      </a:r>
                      <a:endParaRPr 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>
                          <a:effectLst/>
                        </a:rPr>
                        <a:t>放射能</a:t>
                      </a:r>
                      <a:r>
                        <a:rPr lang="en-US" altLang="ja-JP" sz="1100" b="1" u="none" strike="noStrike">
                          <a:effectLst/>
                        </a:rPr>
                        <a:t>(</a:t>
                      </a:r>
                      <a:r>
                        <a:rPr lang="en-US" sz="1100" b="1" u="none" strike="noStrike">
                          <a:effectLst/>
                        </a:rPr>
                        <a:t>Bq)</a:t>
                      </a:r>
                      <a:endParaRPr 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>
                          <a:effectLst/>
                        </a:rPr>
                        <a:t>採取</a:t>
                      </a:r>
                      <a:r>
                        <a:rPr lang="en-US" altLang="ja-JP" sz="1100" b="1" u="none" strike="noStrike">
                          <a:effectLst/>
                        </a:rPr>
                        <a:t>/</a:t>
                      </a:r>
                      <a:r>
                        <a:rPr lang="ja-JP" altLang="en-US" sz="1100" b="1" u="none" strike="noStrike">
                          <a:effectLst/>
                        </a:rPr>
                        <a:t>調整</a:t>
                      </a:r>
                      <a:endParaRPr lang="ja-JP" alt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100" b="1" u="none" strike="noStrike">
                          <a:effectLst/>
                        </a:rPr>
                        <a:t>SEM</a:t>
                      </a:r>
                      <a:r>
                        <a:rPr lang="ja-JP" altLang="en-US" sz="1100" b="1" u="none" strike="noStrike">
                          <a:effectLst/>
                        </a:rPr>
                        <a:t>観察</a:t>
                      </a:r>
                      <a:endParaRPr lang="ja-JP" alt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100" b="1" u="none" strike="noStrike">
                          <a:effectLst/>
                        </a:rPr>
                        <a:t>U</a:t>
                      </a:r>
                      <a:r>
                        <a:rPr lang="ja-JP" altLang="en-US" sz="1100" b="1" u="none" strike="noStrike">
                          <a:effectLst/>
                        </a:rPr>
                        <a:t>等粒子</a:t>
                      </a:r>
                      <a:endParaRPr lang="ja-JP" alt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100" b="1" u="none" strike="noStrike">
                          <a:effectLst/>
                        </a:rPr>
                        <a:t>FIB/TEM</a:t>
                      </a:r>
                      <a:endParaRPr 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100" b="1" u="none" strike="noStrike">
                          <a:effectLst/>
                        </a:rPr>
                        <a:t>ICP-MS</a:t>
                      </a:r>
                      <a:endParaRPr 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100" b="1" u="none" strike="noStrike">
                          <a:effectLst/>
                        </a:rPr>
                        <a:t>SEM</a:t>
                      </a:r>
                      <a:r>
                        <a:rPr lang="ja-JP" altLang="en-US" sz="1100" b="1" u="none" strike="noStrike">
                          <a:effectLst/>
                        </a:rPr>
                        <a:t>試料台</a:t>
                      </a:r>
                      <a:endParaRPr lang="ja-JP" alt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>
                          <a:effectLst/>
                        </a:rPr>
                        <a:t>溶解液</a:t>
                      </a:r>
                      <a:endParaRPr lang="ja-JP" alt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>
                          <a:effectLst/>
                        </a:rPr>
                        <a:t>形状（おおよそ）</a:t>
                      </a:r>
                      <a:endParaRPr lang="ja-JP" alt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extLst>
                  <a:ext uri="{0D108BD9-81ED-4DB2-BD59-A6C34878D82A}">
                    <a16:rowId xmlns:a16="http://schemas.microsoft.com/office/drawing/2014/main" val="2185063307"/>
                  </a:ext>
                </a:extLst>
              </a:tr>
              <a:tr h="148985"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 dirty="0">
                          <a:solidFill>
                            <a:srgbClr val="FF0000"/>
                          </a:solidFill>
                          <a:effectLst/>
                        </a:rPr>
                        <a:t>○</a:t>
                      </a:r>
                      <a:endParaRPr lang="ja-JP" altLang="en-US" sz="1100" b="1" i="0" u="none" strike="noStrike" dirty="0">
                        <a:solidFill>
                          <a:srgbClr val="FF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100" b="1" u="none" strike="noStrike">
                          <a:effectLst/>
                        </a:rPr>
                        <a:t>P53C16AR01</a:t>
                      </a:r>
                      <a:endParaRPr 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1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0.17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100" b="1" u="none" strike="noStrike">
                          <a:effectLst/>
                        </a:rPr>
                        <a:t>8.52E+04</a:t>
                      </a:r>
                      <a:endParaRPr 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>
                          <a:effectLst/>
                        </a:rPr>
                        <a:t>○</a:t>
                      </a:r>
                      <a:endParaRPr lang="ja-JP" alt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-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-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-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-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>
                          <a:effectLst/>
                        </a:rPr>
                        <a:t>　</a:t>
                      </a:r>
                      <a:endParaRPr lang="ja-JP" alt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>
                          <a:effectLst/>
                        </a:rPr>
                        <a:t>　</a:t>
                      </a:r>
                      <a:endParaRPr lang="ja-JP" alt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l-GR" sz="1100" b="1" u="none" strike="noStrike">
                          <a:effectLst/>
                        </a:rPr>
                        <a:t>Φ50</a:t>
                      </a:r>
                      <a:r>
                        <a:rPr lang="en-US" sz="1100" b="1" u="none" strike="noStrike">
                          <a:effectLst/>
                        </a:rPr>
                        <a:t>mm</a:t>
                      </a:r>
                      <a:r>
                        <a:rPr lang="ja-JP" altLang="en-US" sz="1100" b="1" u="none" strike="noStrike">
                          <a:effectLst/>
                        </a:rPr>
                        <a:t>スミヤ </a:t>
                      </a:r>
                      <a:r>
                        <a:rPr lang="en-US" altLang="ja-JP" sz="1100" b="1" u="none" strike="noStrike">
                          <a:effectLst/>
                        </a:rPr>
                        <a:t>1/4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extLst>
                  <a:ext uri="{0D108BD9-81ED-4DB2-BD59-A6C34878D82A}">
                    <a16:rowId xmlns:a16="http://schemas.microsoft.com/office/drawing/2014/main" val="3299636223"/>
                  </a:ext>
                </a:extLst>
              </a:tr>
              <a:tr h="148985"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 dirty="0">
                          <a:solidFill>
                            <a:srgbClr val="FF0000"/>
                          </a:solidFill>
                          <a:effectLst/>
                        </a:rPr>
                        <a:t>○</a:t>
                      </a:r>
                      <a:endParaRPr lang="ja-JP" altLang="en-US" sz="1100" b="1" i="0" u="none" strike="noStrike" dirty="0">
                        <a:solidFill>
                          <a:srgbClr val="FF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100" b="1" u="none" strike="noStrike">
                          <a:effectLst/>
                        </a:rPr>
                        <a:t>P53C16CA01</a:t>
                      </a:r>
                      <a:endParaRPr 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1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0.52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100" b="1" u="none" strike="noStrike">
                          <a:effectLst/>
                        </a:rPr>
                        <a:t>2.61E+05</a:t>
                      </a:r>
                      <a:endParaRPr 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-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-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-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-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×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>
                          <a:effectLst/>
                        </a:rPr>
                        <a:t>　</a:t>
                      </a:r>
                      <a:endParaRPr lang="ja-JP" alt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>
                          <a:effectLst/>
                        </a:rPr>
                        <a:t>　</a:t>
                      </a:r>
                      <a:endParaRPr lang="ja-JP" alt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l-GR" sz="1100" b="1" u="none" strike="noStrike">
                          <a:effectLst/>
                        </a:rPr>
                        <a:t>Φ50</a:t>
                      </a:r>
                      <a:r>
                        <a:rPr lang="en-US" sz="1100" b="1" u="none" strike="noStrike">
                          <a:effectLst/>
                        </a:rPr>
                        <a:t>mm</a:t>
                      </a:r>
                      <a:r>
                        <a:rPr lang="ja-JP" altLang="en-US" sz="1100" b="1" u="none" strike="noStrike">
                          <a:effectLst/>
                        </a:rPr>
                        <a:t>スミヤ </a:t>
                      </a:r>
                      <a:r>
                        <a:rPr lang="en-US" altLang="ja-JP" sz="1100" b="1" u="none" strike="noStrike">
                          <a:effectLst/>
                        </a:rPr>
                        <a:t>3/4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extLst>
                  <a:ext uri="{0D108BD9-81ED-4DB2-BD59-A6C34878D82A}">
                    <a16:rowId xmlns:a16="http://schemas.microsoft.com/office/drawing/2014/main" val="1822209017"/>
                  </a:ext>
                </a:extLst>
              </a:tr>
              <a:tr h="152189"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 dirty="0">
                          <a:solidFill>
                            <a:srgbClr val="FF0000"/>
                          </a:solidFill>
                          <a:effectLst/>
                        </a:rPr>
                        <a:t>○</a:t>
                      </a:r>
                      <a:endParaRPr lang="ja-JP" altLang="en-US" sz="1100" b="1" i="0" u="none" strike="noStrike" dirty="0">
                        <a:solidFill>
                          <a:srgbClr val="FF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100" b="1" u="none" strike="noStrike">
                          <a:effectLst/>
                        </a:rPr>
                        <a:t>P53C16SE01</a:t>
                      </a:r>
                      <a:endParaRPr 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1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0.01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100" b="1" u="none" strike="noStrike" dirty="0">
                          <a:effectLst/>
                        </a:rPr>
                        <a:t>5.01E+03</a:t>
                      </a:r>
                      <a:endParaRPr lang="en-US" sz="1100" b="1" i="0" u="none" strike="noStrike" dirty="0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-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>
                          <a:effectLst/>
                        </a:rPr>
                        <a:t>○</a:t>
                      </a:r>
                      <a:endParaRPr lang="ja-JP" alt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>
                          <a:effectLst/>
                        </a:rPr>
                        <a:t>○</a:t>
                      </a:r>
                      <a:endParaRPr lang="ja-JP" alt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>
                          <a:effectLst/>
                        </a:rPr>
                        <a:t>○</a:t>
                      </a:r>
                      <a:endParaRPr lang="ja-JP" alt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-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1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>
                          <a:effectLst/>
                        </a:rPr>
                        <a:t>　</a:t>
                      </a:r>
                      <a:endParaRPr lang="ja-JP" alt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100" b="1" u="none" strike="noStrike" dirty="0">
                          <a:effectLst/>
                        </a:rPr>
                        <a:t>□10mm</a:t>
                      </a:r>
                      <a:r>
                        <a:rPr lang="ja-JP" altLang="en-US" sz="1100" b="1" u="none" strike="noStrike" dirty="0">
                          <a:effectLst/>
                        </a:rPr>
                        <a:t>ブロック</a:t>
                      </a:r>
                      <a:endParaRPr lang="ja-JP" altLang="en-US" sz="1100" b="1" i="0" u="none" strike="noStrike" dirty="0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extLst>
                  <a:ext uri="{0D108BD9-81ED-4DB2-BD59-A6C34878D82A}">
                    <a16:rowId xmlns:a16="http://schemas.microsoft.com/office/drawing/2014/main" val="2501105843"/>
                  </a:ext>
                </a:extLst>
              </a:tr>
            </a:tbl>
          </a:graphicData>
        </a:graphic>
      </p:graphicFrame>
      <p:sp>
        <p:nvSpPr>
          <p:cNvPr id="17" name="テキスト ボックス 16">
            <a:extLst>
              <a:ext uri="{FF2B5EF4-FFF2-40B4-BE49-F238E27FC236}">
                <a16:creationId xmlns:a16="http://schemas.microsoft.com/office/drawing/2014/main" id="{F1CA9A7F-7A54-492C-8413-5E8DC8FAAD11}"/>
              </a:ext>
            </a:extLst>
          </p:cNvPr>
          <p:cNvSpPr txBox="1"/>
          <p:nvPr/>
        </p:nvSpPr>
        <p:spPr>
          <a:xfrm>
            <a:off x="7874675" y="9000"/>
            <a:ext cx="2031325" cy="646331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kumimoji="1" lang="ja-JP" altLang="en-US" sz="3600" b="1" dirty="0">
                <a:latin typeface="+mn-ea"/>
              </a:rPr>
              <a:t>ドラフト</a:t>
            </a:r>
          </a:p>
        </p:txBody>
      </p:sp>
      <p:sp>
        <p:nvSpPr>
          <p:cNvPr id="18" name="テキスト ボックス 17">
            <a:extLst>
              <a:ext uri="{FF2B5EF4-FFF2-40B4-BE49-F238E27FC236}">
                <a16:creationId xmlns:a16="http://schemas.microsoft.com/office/drawing/2014/main" id="{73FC42CB-AD92-4B4F-AEFB-FCE05703D130}"/>
              </a:ext>
            </a:extLst>
          </p:cNvPr>
          <p:cNvSpPr txBox="1"/>
          <p:nvPr/>
        </p:nvSpPr>
        <p:spPr>
          <a:xfrm>
            <a:off x="670393" y="6513721"/>
            <a:ext cx="656706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ja-JP" altLang="en-US" sz="1100" b="1" dirty="0"/>
              <a:t>注）</a:t>
            </a:r>
            <a:r>
              <a:rPr kumimoji="1" lang="ja-JP" altLang="en-US" sz="1100" b="1" dirty="0">
                <a:solidFill>
                  <a:srgbClr val="FF0000"/>
                </a:solidFill>
              </a:rPr>
              <a:t>○が返却</a:t>
            </a:r>
            <a:r>
              <a:rPr kumimoji="1" lang="en-US" altLang="ja-JP" sz="1100" b="1" dirty="0">
                <a:solidFill>
                  <a:srgbClr val="FF0000"/>
                </a:solidFill>
              </a:rPr>
              <a:t>(NFD</a:t>
            </a:r>
            <a:r>
              <a:rPr kumimoji="1" lang="ja-JP" altLang="en-US" sz="1100" b="1" dirty="0">
                <a:solidFill>
                  <a:srgbClr val="FF0000"/>
                </a:solidFill>
              </a:rPr>
              <a:t>→</a:t>
            </a:r>
            <a:r>
              <a:rPr kumimoji="1" lang="en-US" altLang="ja-JP" sz="1100" b="1" dirty="0">
                <a:solidFill>
                  <a:srgbClr val="FF0000"/>
                </a:solidFill>
              </a:rPr>
              <a:t>FMF)</a:t>
            </a:r>
            <a:r>
              <a:rPr kumimoji="1" lang="ja-JP" altLang="en-US" sz="1100" b="1" dirty="0">
                <a:solidFill>
                  <a:srgbClr val="FF0000"/>
                </a:solidFill>
              </a:rPr>
              <a:t>希望のたたき台</a:t>
            </a:r>
            <a:r>
              <a:rPr kumimoji="1" lang="ja-JP" altLang="en-US" sz="1100" b="1" dirty="0"/>
              <a:t>です。</a:t>
            </a:r>
            <a:r>
              <a:rPr kumimoji="1" lang="en-US" altLang="ja-JP" sz="1100" b="1" dirty="0"/>
              <a:t>(P53C</a:t>
            </a:r>
            <a:r>
              <a:rPr kumimoji="1" lang="ja-JP" altLang="en-US" sz="1100" b="1" dirty="0"/>
              <a:t>から始まる番号は分割後の</a:t>
            </a:r>
            <a:r>
              <a:rPr kumimoji="1" lang="en-US" altLang="ja-JP" sz="1100" b="1" dirty="0"/>
              <a:t>NFD</a:t>
            </a:r>
            <a:r>
              <a:rPr kumimoji="1" lang="ja-JP" altLang="en-US" sz="1100" b="1" dirty="0"/>
              <a:t>社内管理番号</a:t>
            </a:r>
            <a:r>
              <a:rPr kumimoji="1" lang="en-US" altLang="ja-JP" sz="1100" b="1" dirty="0"/>
              <a:t>)</a:t>
            </a:r>
            <a:endParaRPr kumimoji="1" lang="ja-JP" altLang="en-US" sz="1100" b="1" dirty="0"/>
          </a:p>
        </p:txBody>
      </p:sp>
    </p:spTree>
    <p:extLst>
      <p:ext uri="{BB962C8B-B14F-4D97-AF65-F5344CB8AC3E}">
        <p14:creationId xmlns:p14="http://schemas.microsoft.com/office/powerpoint/2010/main" val="382569464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図 2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3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3259" t="8393" r="14063" b="1131"/>
          <a:stretch/>
        </p:blipFill>
        <p:spPr>
          <a:xfrm>
            <a:off x="3533401" y="1881062"/>
            <a:ext cx="2630322" cy="2455829"/>
          </a:xfrm>
          <a:prstGeom prst="rect">
            <a:avLst/>
          </a:prstGeom>
        </p:spPr>
      </p:pic>
      <p:pic>
        <p:nvPicPr>
          <p:cNvPr id="4" name="図 3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bright="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080" t="24345" r="29777" b="12560"/>
          <a:stretch/>
        </p:blipFill>
        <p:spPr>
          <a:xfrm>
            <a:off x="511228" y="1576247"/>
            <a:ext cx="2615149" cy="1843125"/>
          </a:xfrm>
          <a:prstGeom prst="rect">
            <a:avLst/>
          </a:prstGeom>
        </p:spPr>
      </p:pic>
      <p:pic>
        <p:nvPicPr>
          <p:cNvPr id="5" name="図 4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940" t="41086" r="16739" b="33200"/>
          <a:stretch/>
        </p:blipFill>
        <p:spPr>
          <a:xfrm>
            <a:off x="3126377" y="369608"/>
            <a:ext cx="2795451" cy="940526"/>
          </a:xfrm>
          <a:prstGeom prst="rect">
            <a:avLst/>
          </a:prstGeom>
        </p:spPr>
      </p:pic>
      <p:sp>
        <p:nvSpPr>
          <p:cNvPr id="6" name="正方形/長方形 5"/>
          <p:cNvSpPr/>
          <p:nvPr/>
        </p:nvSpPr>
        <p:spPr>
          <a:xfrm>
            <a:off x="4726579" y="2298764"/>
            <a:ext cx="324000" cy="324000"/>
          </a:xfrm>
          <a:prstGeom prst="rect">
            <a:avLst/>
          </a:prstGeom>
          <a:noFill/>
          <a:ln w="25400">
            <a:solidFill>
              <a:srgbClr val="0033CC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cxnSp>
        <p:nvCxnSpPr>
          <p:cNvPr id="7" name="直線矢印コネクタ 6"/>
          <p:cNvCxnSpPr>
            <a:stCxn id="6" idx="1"/>
          </p:cNvCxnSpPr>
          <p:nvPr/>
        </p:nvCxnSpPr>
        <p:spPr>
          <a:xfrm flipH="1" flipV="1">
            <a:off x="2600152" y="2114098"/>
            <a:ext cx="2126427" cy="346666"/>
          </a:xfrm>
          <a:prstGeom prst="straightConnector1">
            <a:avLst/>
          </a:prstGeom>
          <a:ln w="38100">
            <a:solidFill>
              <a:srgbClr val="0033CC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直線矢印コネクタ 9"/>
          <p:cNvCxnSpPr/>
          <p:nvPr/>
        </p:nvCxnSpPr>
        <p:spPr>
          <a:xfrm flipV="1">
            <a:off x="2487405" y="1018905"/>
            <a:ext cx="734766" cy="768474"/>
          </a:xfrm>
          <a:prstGeom prst="straightConnector1">
            <a:avLst/>
          </a:prstGeom>
          <a:ln w="38100">
            <a:solidFill>
              <a:srgbClr val="0033CC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直線矢印コネクタ 14"/>
          <p:cNvCxnSpPr/>
          <p:nvPr/>
        </p:nvCxnSpPr>
        <p:spPr>
          <a:xfrm flipV="1">
            <a:off x="5486401" y="957943"/>
            <a:ext cx="26125" cy="1175657"/>
          </a:xfrm>
          <a:prstGeom prst="straightConnector1">
            <a:avLst/>
          </a:prstGeom>
          <a:ln w="38100">
            <a:solidFill>
              <a:srgbClr val="0033CC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テキスト ボックス 19"/>
          <p:cNvSpPr txBox="1"/>
          <p:nvPr/>
        </p:nvSpPr>
        <p:spPr>
          <a:xfrm>
            <a:off x="5850885" y="358170"/>
            <a:ext cx="16049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kumimoji="1" lang="en-US" altLang="ja-JP" dirty="0"/>
              <a:t>P53C17SE02(1)</a:t>
            </a:r>
            <a:endParaRPr kumimoji="1" lang="ja-JP" altLang="en-US" dirty="0"/>
          </a:p>
        </p:txBody>
      </p:sp>
      <p:sp>
        <p:nvSpPr>
          <p:cNvPr id="21" name="テキスト ボックス 20"/>
          <p:cNvSpPr txBox="1"/>
          <p:nvPr/>
        </p:nvSpPr>
        <p:spPr>
          <a:xfrm>
            <a:off x="5874929" y="635360"/>
            <a:ext cx="155683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kumimoji="1" lang="ja-JP" altLang="en-US" sz="1400" b="1" dirty="0">
                <a:solidFill>
                  <a:srgbClr val="0033CC"/>
                </a:solidFill>
              </a:rPr>
              <a:t>□</a:t>
            </a:r>
            <a:r>
              <a:rPr kumimoji="1" lang="en-US" altLang="ja-JP" sz="1400" b="1" dirty="0">
                <a:solidFill>
                  <a:srgbClr val="0033CC"/>
                </a:solidFill>
              </a:rPr>
              <a:t>10mm</a:t>
            </a:r>
            <a:r>
              <a:rPr kumimoji="1" lang="ja-JP" altLang="en-US" sz="1400" b="1" dirty="0">
                <a:solidFill>
                  <a:srgbClr val="0033CC"/>
                </a:solidFill>
              </a:rPr>
              <a:t>ブロック</a:t>
            </a:r>
          </a:p>
        </p:txBody>
      </p:sp>
      <p:sp>
        <p:nvSpPr>
          <p:cNvPr id="22" name="テキスト ボックス 21"/>
          <p:cNvSpPr txBox="1"/>
          <p:nvPr/>
        </p:nvSpPr>
        <p:spPr>
          <a:xfrm>
            <a:off x="1449515" y="523915"/>
            <a:ext cx="16049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kumimoji="1" lang="en-US" altLang="ja-JP" dirty="0"/>
              <a:t>P53C17SE01(1)</a:t>
            </a:r>
            <a:endParaRPr kumimoji="1" lang="ja-JP" altLang="en-US" dirty="0"/>
          </a:p>
        </p:txBody>
      </p:sp>
      <p:sp>
        <p:nvSpPr>
          <p:cNvPr id="23" name="テキスト ボックス 22"/>
          <p:cNvSpPr txBox="1"/>
          <p:nvPr/>
        </p:nvSpPr>
        <p:spPr>
          <a:xfrm>
            <a:off x="1497605" y="863449"/>
            <a:ext cx="155683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kumimoji="1" lang="ja-JP" altLang="en-US" sz="1400" b="1" dirty="0">
                <a:solidFill>
                  <a:srgbClr val="0033CC"/>
                </a:solidFill>
              </a:rPr>
              <a:t>□</a:t>
            </a:r>
            <a:r>
              <a:rPr kumimoji="1" lang="en-US" altLang="ja-JP" sz="1400" b="1" dirty="0">
                <a:solidFill>
                  <a:srgbClr val="0033CC"/>
                </a:solidFill>
              </a:rPr>
              <a:t>10mm</a:t>
            </a:r>
            <a:r>
              <a:rPr kumimoji="1" lang="ja-JP" altLang="en-US" sz="1400" b="1" dirty="0">
                <a:solidFill>
                  <a:srgbClr val="0033CC"/>
                </a:solidFill>
              </a:rPr>
              <a:t>ブロック</a:t>
            </a:r>
          </a:p>
        </p:txBody>
      </p:sp>
      <p:pic>
        <p:nvPicPr>
          <p:cNvPr id="24" name="図 23"/>
          <p:cNvPicPr>
            <a:picLocks noChangeAspect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8214" t="23314" r="45024" b="15556"/>
          <a:stretch/>
        </p:blipFill>
        <p:spPr>
          <a:xfrm>
            <a:off x="1294169" y="3447253"/>
            <a:ext cx="1040954" cy="1783336"/>
          </a:xfrm>
          <a:prstGeom prst="rect">
            <a:avLst/>
          </a:prstGeom>
        </p:spPr>
      </p:pic>
      <p:sp>
        <p:nvSpPr>
          <p:cNvPr id="25" name="テキスト ボックス 24"/>
          <p:cNvSpPr txBox="1"/>
          <p:nvPr/>
        </p:nvSpPr>
        <p:spPr>
          <a:xfrm>
            <a:off x="992946" y="5146046"/>
            <a:ext cx="16433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kumimoji="1" lang="en-US" altLang="ja-JP" dirty="0"/>
              <a:t>P53C17CA01(1)</a:t>
            </a:r>
            <a:endParaRPr kumimoji="1" lang="ja-JP" altLang="en-US" dirty="0"/>
          </a:p>
        </p:txBody>
      </p:sp>
      <p:cxnSp>
        <p:nvCxnSpPr>
          <p:cNvPr id="26" name="直線コネクタ 25"/>
          <p:cNvCxnSpPr/>
          <p:nvPr/>
        </p:nvCxnSpPr>
        <p:spPr>
          <a:xfrm flipH="1">
            <a:off x="4848266" y="2298764"/>
            <a:ext cx="513543" cy="726830"/>
          </a:xfrm>
          <a:prstGeom prst="line">
            <a:avLst/>
          </a:prstGeom>
          <a:ln w="25400">
            <a:solidFill>
              <a:srgbClr val="0033CC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直線コネクタ 27"/>
          <p:cNvCxnSpPr/>
          <p:nvPr/>
        </p:nvCxnSpPr>
        <p:spPr>
          <a:xfrm>
            <a:off x="4012182" y="2551302"/>
            <a:ext cx="836084" cy="468295"/>
          </a:xfrm>
          <a:prstGeom prst="line">
            <a:avLst/>
          </a:prstGeom>
          <a:ln w="25400">
            <a:solidFill>
              <a:srgbClr val="0033CC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直線矢印コネクタ 30"/>
          <p:cNvCxnSpPr/>
          <p:nvPr/>
        </p:nvCxnSpPr>
        <p:spPr>
          <a:xfrm flipH="1">
            <a:off x="2353625" y="3454390"/>
            <a:ext cx="2054346" cy="880507"/>
          </a:xfrm>
          <a:prstGeom prst="straightConnector1">
            <a:avLst/>
          </a:prstGeom>
          <a:ln w="38100">
            <a:solidFill>
              <a:srgbClr val="0033CC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テキスト ボックス 34"/>
          <p:cNvSpPr txBox="1"/>
          <p:nvPr/>
        </p:nvSpPr>
        <p:spPr>
          <a:xfrm>
            <a:off x="2899005" y="4058323"/>
            <a:ext cx="6463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kumimoji="1" lang="ja-JP" altLang="en-US" b="1" dirty="0">
                <a:solidFill>
                  <a:srgbClr val="0033CC"/>
                </a:solidFill>
              </a:rPr>
              <a:t>溶解</a:t>
            </a:r>
          </a:p>
        </p:txBody>
      </p:sp>
      <p:pic>
        <p:nvPicPr>
          <p:cNvPr id="36" name="図 35"/>
          <p:cNvPicPr>
            <a:picLocks noChangeAspect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6881" t="12193" r="25439" b="2980"/>
          <a:stretch/>
        </p:blipFill>
        <p:spPr>
          <a:xfrm>
            <a:off x="6489503" y="937043"/>
            <a:ext cx="3212234" cy="4286222"/>
          </a:xfrm>
          <a:prstGeom prst="rect">
            <a:avLst/>
          </a:prstGeom>
        </p:spPr>
      </p:pic>
      <p:sp>
        <p:nvSpPr>
          <p:cNvPr id="37" name="テキスト ボックス 36"/>
          <p:cNvSpPr txBox="1"/>
          <p:nvPr/>
        </p:nvSpPr>
        <p:spPr>
          <a:xfrm>
            <a:off x="7358743" y="5146046"/>
            <a:ext cx="16450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kumimoji="1" lang="en-US" altLang="ja-JP" dirty="0"/>
              <a:t>P53C17AR01(2)</a:t>
            </a:r>
            <a:endParaRPr kumimoji="1" lang="ja-JP" altLang="en-US" dirty="0"/>
          </a:p>
        </p:txBody>
      </p:sp>
      <p:cxnSp>
        <p:nvCxnSpPr>
          <p:cNvPr id="42" name="直線矢印コネクタ 41"/>
          <p:cNvCxnSpPr>
            <a:cxnSpLocks/>
          </p:cNvCxnSpPr>
          <p:nvPr/>
        </p:nvCxnSpPr>
        <p:spPr>
          <a:xfrm flipV="1">
            <a:off x="4886752" y="2084531"/>
            <a:ext cx="1844646" cy="692894"/>
          </a:xfrm>
          <a:prstGeom prst="straightConnector1">
            <a:avLst/>
          </a:prstGeom>
          <a:ln w="38100">
            <a:solidFill>
              <a:srgbClr val="0033CC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スライド番号プレースホルダー 7"/>
          <p:cNvSpPr>
            <a:spLocks noGrp="1"/>
          </p:cNvSpPr>
          <p:nvPr>
            <p:ph type="sldNum" sz="quarter" idx="12"/>
          </p:nvPr>
        </p:nvSpPr>
        <p:spPr>
          <a:xfrm>
            <a:off x="7677150" y="6492875"/>
            <a:ext cx="2228850" cy="365125"/>
          </a:xfrm>
        </p:spPr>
        <p:txBody>
          <a:bodyPr/>
          <a:lstStyle/>
          <a:p>
            <a:fld id="{C4E2A555-50F0-41BF-BAF1-D239D1ABEAAD}" type="slidenum">
              <a:rPr kumimoji="1" lang="ja-JP" altLang="en-US" smtClean="0"/>
              <a:t>11</a:t>
            </a:fld>
            <a:endParaRPr kumimoji="1" lang="ja-JP" altLang="en-US"/>
          </a:p>
        </p:txBody>
      </p:sp>
      <p:sp>
        <p:nvSpPr>
          <p:cNvPr id="27" name="テキスト ボックス 26"/>
          <p:cNvSpPr txBox="1"/>
          <p:nvPr/>
        </p:nvSpPr>
        <p:spPr>
          <a:xfrm>
            <a:off x="57755" y="16994"/>
            <a:ext cx="447911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kumimoji="1" lang="en-US" altLang="ja-JP" sz="2000" b="1" u="sng" dirty="0"/>
              <a:t>P53C17</a:t>
            </a:r>
            <a:r>
              <a:rPr kumimoji="1" lang="ja-JP" altLang="en-US" sz="2000" b="1" dirty="0"/>
              <a:t>（</a:t>
            </a:r>
            <a:r>
              <a:rPr kumimoji="1" lang="en-US" altLang="ja-JP" sz="2000" b="1" dirty="0"/>
              <a:t>1F-2 PCV</a:t>
            </a:r>
            <a:r>
              <a:rPr kumimoji="1" lang="ja-JP" altLang="en-US" sz="2000" b="1" dirty="0"/>
              <a:t>滞留水ろ過</a:t>
            </a:r>
            <a:r>
              <a:rPr kumimoji="1" lang="ja-JP" altLang="en-US" sz="2000" b="1" dirty="0" err="1"/>
              <a:t>ろ</a:t>
            </a:r>
            <a:r>
              <a:rPr kumimoji="1" lang="ja-JP" altLang="en-US" sz="2000" b="1" dirty="0"/>
              <a:t>紙①）</a:t>
            </a:r>
          </a:p>
        </p:txBody>
      </p:sp>
      <p:graphicFrame>
        <p:nvGraphicFramePr>
          <p:cNvPr id="2" name="表 1">
            <a:extLst>
              <a:ext uri="{FF2B5EF4-FFF2-40B4-BE49-F238E27FC236}">
                <a16:creationId xmlns:a16="http://schemas.microsoft.com/office/drawing/2014/main" id="{1597A4D1-2E8A-471D-BF75-37A6F31CB63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12700207"/>
              </p:ext>
            </p:extLst>
          </p:nvPr>
        </p:nvGraphicFramePr>
        <p:xfrm>
          <a:off x="778617" y="5562036"/>
          <a:ext cx="8543924" cy="954450"/>
        </p:xfrm>
        <a:graphic>
          <a:graphicData uri="http://schemas.openxmlformats.org/drawingml/2006/table">
            <a:tbl>
              <a:tblPr>
                <a:tableStyleId>{616DA210-FB5B-4158-B5E0-FEB733F419BA}</a:tableStyleId>
              </a:tblPr>
              <a:tblGrid>
                <a:gridCol w="344319">
                  <a:extLst>
                    <a:ext uri="{9D8B030D-6E8A-4147-A177-3AD203B41FA5}">
                      <a16:colId xmlns:a16="http://schemas.microsoft.com/office/drawing/2014/main" val="1471895025"/>
                    </a:ext>
                  </a:extLst>
                </a:gridCol>
                <a:gridCol w="864802">
                  <a:extLst>
                    <a:ext uri="{9D8B030D-6E8A-4147-A177-3AD203B41FA5}">
                      <a16:colId xmlns:a16="http://schemas.microsoft.com/office/drawing/2014/main" val="518063988"/>
                    </a:ext>
                  </a:extLst>
                </a:gridCol>
                <a:gridCol w="341650">
                  <a:extLst>
                    <a:ext uri="{9D8B030D-6E8A-4147-A177-3AD203B41FA5}">
                      <a16:colId xmlns:a16="http://schemas.microsoft.com/office/drawing/2014/main" val="63867436"/>
                    </a:ext>
                  </a:extLst>
                </a:gridCol>
                <a:gridCol w="427062">
                  <a:extLst>
                    <a:ext uri="{9D8B030D-6E8A-4147-A177-3AD203B41FA5}">
                      <a16:colId xmlns:a16="http://schemas.microsoft.com/office/drawing/2014/main" val="3876536537"/>
                    </a:ext>
                  </a:extLst>
                </a:gridCol>
                <a:gridCol w="608564">
                  <a:extLst>
                    <a:ext uri="{9D8B030D-6E8A-4147-A177-3AD203B41FA5}">
                      <a16:colId xmlns:a16="http://schemas.microsoft.com/office/drawing/2014/main" val="285442203"/>
                    </a:ext>
                  </a:extLst>
                </a:gridCol>
                <a:gridCol w="576535">
                  <a:extLst>
                    <a:ext uri="{9D8B030D-6E8A-4147-A177-3AD203B41FA5}">
                      <a16:colId xmlns:a16="http://schemas.microsoft.com/office/drawing/2014/main" val="2396438520"/>
                    </a:ext>
                  </a:extLst>
                </a:gridCol>
                <a:gridCol w="576535">
                  <a:extLst>
                    <a:ext uri="{9D8B030D-6E8A-4147-A177-3AD203B41FA5}">
                      <a16:colId xmlns:a16="http://schemas.microsoft.com/office/drawing/2014/main" val="2967010165"/>
                    </a:ext>
                  </a:extLst>
                </a:gridCol>
                <a:gridCol w="576535">
                  <a:extLst>
                    <a:ext uri="{9D8B030D-6E8A-4147-A177-3AD203B41FA5}">
                      <a16:colId xmlns:a16="http://schemas.microsoft.com/office/drawing/2014/main" val="2670287652"/>
                    </a:ext>
                  </a:extLst>
                </a:gridCol>
                <a:gridCol w="576535">
                  <a:extLst>
                    <a:ext uri="{9D8B030D-6E8A-4147-A177-3AD203B41FA5}">
                      <a16:colId xmlns:a16="http://schemas.microsoft.com/office/drawing/2014/main" val="335645611"/>
                    </a:ext>
                  </a:extLst>
                </a:gridCol>
                <a:gridCol w="576535">
                  <a:extLst>
                    <a:ext uri="{9D8B030D-6E8A-4147-A177-3AD203B41FA5}">
                      <a16:colId xmlns:a16="http://schemas.microsoft.com/office/drawing/2014/main" val="1295686989"/>
                    </a:ext>
                  </a:extLst>
                </a:gridCol>
                <a:gridCol w="576535">
                  <a:extLst>
                    <a:ext uri="{9D8B030D-6E8A-4147-A177-3AD203B41FA5}">
                      <a16:colId xmlns:a16="http://schemas.microsoft.com/office/drawing/2014/main" val="3764591548"/>
                    </a:ext>
                  </a:extLst>
                </a:gridCol>
                <a:gridCol w="576535">
                  <a:extLst>
                    <a:ext uri="{9D8B030D-6E8A-4147-A177-3AD203B41FA5}">
                      <a16:colId xmlns:a16="http://schemas.microsoft.com/office/drawing/2014/main" val="1829230651"/>
                    </a:ext>
                  </a:extLst>
                </a:gridCol>
                <a:gridCol w="1921782">
                  <a:extLst>
                    <a:ext uri="{9D8B030D-6E8A-4147-A177-3AD203B41FA5}">
                      <a16:colId xmlns:a16="http://schemas.microsoft.com/office/drawing/2014/main" val="3789201521"/>
                    </a:ext>
                  </a:extLst>
                </a:gridCol>
              </a:tblGrid>
              <a:tr h="192238"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000" b="1" u="none" strike="noStrike" dirty="0">
                          <a:effectLst/>
                        </a:rPr>
                        <a:t>返却</a:t>
                      </a:r>
                      <a:endParaRPr lang="ja-JP" altLang="en-US" sz="1000" b="1" i="0" u="none" strike="noStrike" dirty="0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ja-JP" altLang="en-US" sz="1000" b="1" u="none" strike="noStrike">
                          <a:effectLst/>
                        </a:rPr>
                        <a:t>試料名番号</a:t>
                      </a:r>
                      <a:endParaRPr lang="ja-JP" altLang="en-US" sz="10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000" b="1" u="none" strike="noStrike">
                          <a:effectLst/>
                        </a:rPr>
                        <a:t>個数</a:t>
                      </a:r>
                      <a:endParaRPr lang="ja-JP" altLang="en-US" sz="10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000" b="1" u="none" strike="noStrike">
                          <a:effectLst/>
                        </a:rPr>
                        <a:t>重量</a:t>
                      </a:r>
                      <a:r>
                        <a:rPr lang="en-US" altLang="ja-JP" sz="1000" b="1" u="none" strike="noStrike">
                          <a:effectLst/>
                        </a:rPr>
                        <a:t>(</a:t>
                      </a:r>
                      <a:r>
                        <a:rPr lang="en-US" sz="1000" b="1" u="none" strike="noStrike">
                          <a:effectLst/>
                        </a:rPr>
                        <a:t>g)</a:t>
                      </a:r>
                      <a:endParaRPr lang="en-US" sz="10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000" b="1" u="none" strike="noStrike">
                          <a:effectLst/>
                        </a:rPr>
                        <a:t>放射能</a:t>
                      </a:r>
                      <a:r>
                        <a:rPr lang="en-US" altLang="ja-JP" sz="1000" b="1" u="none" strike="noStrike">
                          <a:effectLst/>
                        </a:rPr>
                        <a:t>(</a:t>
                      </a:r>
                      <a:r>
                        <a:rPr lang="en-US" sz="1000" b="1" u="none" strike="noStrike">
                          <a:effectLst/>
                        </a:rPr>
                        <a:t>Bq)</a:t>
                      </a:r>
                      <a:endParaRPr lang="en-US" sz="10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000" b="1" u="none" strike="noStrike">
                          <a:effectLst/>
                        </a:rPr>
                        <a:t>採取</a:t>
                      </a:r>
                      <a:r>
                        <a:rPr lang="en-US" altLang="ja-JP" sz="1000" b="1" u="none" strike="noStrike">
                          <a:effectLst/>
                        </a:rPr>
                        <a:t>/</a:t>
                      </a:r>
                      <a:r>
                        <a:rPr lang="ja-JP" altLang="en-US" sz="1000" b="1" u="none" strike="noStrike">
                          <a:effectLst/>
                        </a:rPr>
                        <a:t>調整</a:t>
                      </a:r>
                      <a:endParaRPr lang="ja-JP" altLang="en-US" sz="10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000" b="1" u="none" strike="noStrike">
                          <a:effectLst/>
                        </a:rPr>
                        <a:t>SEM</a:t>
                      </a:r>
                      <a:r>
                        <a:rPr lang="ja-JP" altLang="en-US" sz="1000" b="1" u="none" strike="noStrike">
                          <a:effectLst/>
                        </a:rPr>
                        <a:t>観察</a:t>
                      </a:r>
                      <a:endParaRPr lang="ja-JP" altLang="en-US" sz="10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000" b="1" u="none" strike="noStrike">
                          <a:effectLst/>
                        </a:rPr>
                        <a:t>U</a:t>
                      </a:r>
                      <a:r>
                        <a:rPr lang="ja-JP" altLang="en-US" sz="1000" b="1" u="none" strike="noStrike">
                          <a:effectLst/>
                        </a:rPr>
                        <a:t>等粒子</a:t>
                      </a:r>
                      <a:endParaRPr lang="ja-JP" altLang="en-US" sz="10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000" b="1" u="none" strike="noStrike">
                          <a:effectLst/>
                        </a:rPr>
                        <a:t>FIB/TEM</a:t>
                      </a:r>
                      <a:endParaRPr lang="en-US" sz="10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000" b="1" u="none" strike="noStrike">
                          <a:effectLst/>
                        </a:rPr>
                        <a:t>ICP-MS</a:t>
                      </a:r>
                      <a:endParaRPr lang="en-US" sz="10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000" b="1" u="none" strike="noStrike">
                          <a:effectLst/>
                        </a:rPr>
                        <a:t>SEM</a:t>
                      </a:r>
                      <a:r>
                        <a:rPr lang="ja-JP" altLang="en-US" sz="1000" b="1" u="none" strike="noStrike">
                          <a:effectLst/>
                        </a:rPr>
                        <a:t>試料台</a:t>
                      </a:r>
                      <a:endParaRPr lang="ja-JP" altLang="en-US" sz="10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000" b="1" u="none" strike="noStrike">
                          <a:effectLst/>
                        </a:rPr>
                        <a:t>溶解液</a:t>
                      </a:r>
                      <a:endParaRPr lang="ja-JP" altLang="en-US" sz="10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000" b="1" u="none" strike="noStrike">
                          <a:effectLst/>
                        </a:rPr>
                        <a:t>形状（おおよそ）</a:t>
                      </a:r>
                      <a:endParaRPr lang="ja-JP" altLang="en-US" sz="10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extLst>
                  <a:ext uri="{0D108BD9-81ED-4DB2-BD59-A6C34878D82A}">
                    <a16:rowId xmlns:a16="http://schemas.microsoft.com/office/drawing/2014/main" val="3507154574"/>
                  </a:ext>
                </a:extLst>
              </a:tr>
              <a:tr h="148985"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000" b="1" u="none" strike="noStrike" dirty="0">
                          <a:solidFill>
                            <a:srgbClr val="FF0000"/>
                          </a:solidFill>
                          <a:effectLst/>
                        </a:rPr>
                        <a:t>○</a:t>
                      </a:r>
                      <a:endParaRPr lang="ja-JP" altLang="en-US" sz="1000" b="1" i="0" u="none" strike="noStrike" dirty="0">
                        <a:solidFill>
                          <a:srgbClr val="FF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000" b="1" u="none" strike="noStrike">
                          <a:effectLst/>
                        </a:rPr>
                        <a:t>P53C17AR01</a:t>
                      </a:r>
                      <a:endParaRPr lang="en-US" sz="10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000" b="1" u="none" strike="noStrike">
                          <a:effectLst/>
                        </a:rPr>
                        <a:t>2</a:t>
                      </a:r>
                      <a:endParaRPr lang="en-US" altLang="ja-JP" sz="10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000" b="1" u="none" strike="noStrike">
                          <a:effectLst/>
                        </a:rPr>
                        <a:t>0.03</a:t>
                      </a:r>
                      <a:endParaRPr lang="en-US" altLang="ja-JP" sz="10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000" b="1" u="none" strike="noStrike">
                          <a:effectLst/>
                        </a:rPr>
                        <a:t>2.83E+05</a:t>
                      </a:r>
                      <a:endParaRPr lang="en-US" sz="10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000" b="1" u="none" strike="noStrike">
                          <a:effectLst/>
                        </a:rPr>
                        <a:t>○</a:t>
                      </a:r>
                      <a:endParaRPr lang="ja-JP" altLang="en-US" sz="10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000" b="1" u="none" strike="noStrike">
                          <a:effectLst/>
                        </a:rPr>
                        <a:t>-</a:t>
                      </a:r>
                      <a:endParaRPr lang="en-US" altLang="ja-JP" sz="10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000" b="1" u="none" strike="noStrike">
                          <a:effectLst/>
                        </a:rPr>
                        <a:t>-</a:t>
                      </a:r>
                      <a:endParaRPr lang="en-US" altLang="ja-JP" sz="10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000" b="1" u="none" strike="noStrike">
                          <a:effectLst/>
                        </a:rPr>
                        <a:t>-</a:t>
                      </a:r>
                      <a:endParaRPr lang="en-US" altLang="ja-JP" sz="10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000" b="1" u="none" strike="noStrike">
                          <a:effectLst/>
                        </a:rPr>
                        <a:t>-</a:t>
                      </a:r>
                      <a:endParaRPr lang="en-US" altLang="ja-JP" sz="10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000" b="1" u="none" strike="noStrike">
                          <a:effectLst/>
                        </a:rPr>
                        <a:t>　</a:t>
                      </a:r>
                      <a:endParaRPr lang="ja-JP" altLang="en-US" sz="10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000" b="1" u="none" strike="noStrike">
                          <a:effectLst/>
                        </a:rPr>
                        <a:t>　</a:t>
                      </a:r>
                      <a:endParaRPr lang="ja-JP" altLang="en-US" sz="10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l-GR" sz="1000" b="1" u="none" strike="noStrike">
                          <a:effectLst/>
                        </a:rPr>
                        <a:t>Φ50</a:t>
                      </a:r>
                      <a:r>
                        <a:rPr lang="en-US" sz="1000" b="1" u="none" strike="noStrike">
                          <a:effectLst/>
                        </a:rPr>
                        <a:t>mm</a:t>
                      </a:r>
                      <a:r>
                        <a:rPr lang="ja-JP" altLang="en-US" sz="1000" b="1" u="none" strike="noStrike">
                          <a:effectLst/>
                        </a:rPr>
                        <a:t>スミヤ</a:t>
                      </a:r>
                      <a:r>
                        <a:rPr lang="en-US" altLang="ja-JP" sz="1000" b="1" u="none" strike="noStrike">
                          <a:effectLst/>
                        </a:rPr>
                        <a:t>(1/4,3/4)</a:t>
                      </a:r>
                      <a:endParaRPr lang="en-US" altLang="ja-JP" sz="10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extLst>
                  <a:ext uri="{0D108BD9-81ED-4DB2-BD59-A6C34878D82A}">
                    <a16:rowId xmlns:a16="http://schemas.microsoft.com/office/drawing/2014/main" val="1487161252"/>
                  </a:ext>
                </a:extLst>
              </a:tr>
              <a:tr h="148985"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000" b="1" u="none" strike="noStrike" dirty="0">
                          <a:solidFill>
                            <a:srgbClr val="FF0000"/>
                          </a:solidFill>
                          <a:effectLst/>
                        </a:rPr>
                        <a:t>○</a:t>
                      </a:r>
                      <a:endParaRPr lang="ja-JP" altLang="en-US" sz="1000" b="1" i="0" u="none" strike="noStrike" dirty="0">
                        <a:solidFill>
                          <a:srgbClr val="FF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000" b="1" u="none" strike="noStrike">
                          <a:effectLst/>
                        </a:rPr>
                        <a:t>P53C17CA01</a:t>
                      </a:r>
                      <a:endParaRPr lang="en-US" sz="10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000" b="1" u="none" strike="noStrike">
                          <a:effectLst/>
                        </a:rPr>
                        <a:t>1</a:t>
                      </a:r>
                      <a:endParaRPr lang="en-US" altLang="ja-JP" sz="10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000" b="1" u="none" strike="noStrike">
                          <a:effectLst/>
                        </a:rPr>
                        <a:t>0.07</a:t>
                      </a:r>
                      <a:endParaRPr lang="en-US" altLang="ja-JP" sz="10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000" b="1" u="none" strike="noStrike">
                          <a:effectLst/>
                        </a:rPr>
                        <a:t>6.59E+05</a:t>
                      </a:r>
                      <a:endParaRPr lang="en-US" sz="10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000" b="1" u="none" strike="noStrike">
                          <a:effectLst/>
                        </a:rPr>
                        <a:t>-</a:t>
                      </a:r>
                      <a:endParaRPr lang="en-US" altLang="ja-JP" sz="10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000" b="1" u="none" strike="noStrike">
                          <a:effectLst/>
                        </a:rPr>
                        <a:t>-</a:t>
                      </a:r>
                      <a:endParaRPr lang="en-US" altLang="ja-JP" sz="10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000" b="1" u="none" strike="noStrike">
                          <a:effectLst/>
                        </a:rPr>
                        <a:t>-</a:t>
                      </a:r>
                      <a:endParaRPr lang="en-US" altLang="ja-JP" sz="10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000" b="1" u="none" strike="noStrike">
                          <a:effectLst/>
                        </a:rPr>
                        <a:t>-</a:t>
                      </a:r>
                      <a:endParaRPr lang="en-US" altLang="ja-JP" sz="10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000" b="1" u="none" strike="noStrike">
                          <a:effectLst/>
                        </a:rPr>
                        <a:t>○</a:t>
                      </a:r>
                      <a:endParaRPr lang="ja-JP" altLang="en-US" sz="10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000" b="1" u="none" strike="noStrike">
                          <a:effectLst/>
                        </a:rPr>
                        <a:t>　</a:t>
                      </a:r>
                      <a:endParaRPr lang="ja-JP" altLang="en-US" sz="10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000" b="1" u="none" strike="noStrike">
                          <a:effectLst/>
                        </a:rPr>
                        <a:t>1</a:t>
                      </a:r>
                      <a:endParaRPr lang="en-US" altLang="ja-JP" sz="10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l-GR" sz="1000" b="1" u="none" strike="noStrike">
                          <a:effectLst/>
                        </a:rPr>
                        <a:t>Φ30</a:t>
                      </a:r>
                      <a:r>
                        <a:rPr lang="en-US" sz="1000" b="1" u="none" strike="noStrike">
                          <a:effectLst/>
                        </a:rPr>
                        <a:t>mm×50mm</a:t>
                      </a:r>
                      <a:r>
                        <a:rPr lang="ja-JP" altLang="en-US" sz="1000" b="1" u="none" strike="noStrike">
                          <a:effectLst/>
                        </a:rPr>
                        <a:t>ポリ容器</a:t>
                      </a:r>
                      <a:endParaRPr lang="ja-JP" altLang="en-US" sz="10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extLst>
                  <a:ext uri="{0D108BD9-81ED-4DB2-BD59-A6C34878D82A}">
                    <a16:rowId xmlns:a16="http://schemas.microsoft.com/office/drawing/2014/main" val="863588305"/>
                  </a:ext>
                </a:extLst>
              </a:tr>
              <a:tr h="148985"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000" b="1" u="none" strike="noStrike" dirty="0">
                          <a:solidFill>
                            <a:srgbClr val="FF0000"/>
                          </a:solidFill>
                          <a:effectLst/>
                        </a:rPr>
                        <a:t>○</a:t>
                      </a:r>
                      <a:endParaRPr lang="ja-JP" altLang="en-US" sz="1000" b="1" i="0" u="none" strike="noStrike" dirty="0">
                        <a:solidFill>
                          <a:srgbClr val="FF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000" b="1" u="none" strike="noStrike" dirty="0">
                          <a:effectLst/>
                        </a:rPr>
                        <a:t>P53C17SE01</a:t>
                      </a:r>
                      <a:endParaRPr lang="en-US" sz="1000" b="1" i="0" u="none" strike="noStrike" dirty="0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000" b="1" u="none" strike="noStrike">
                          <a:effectLst/>
                        </a:rPr>
                        <a:t>1</a:t>
                      </a:r>
                      <a:endParaRPr lang="en-US" altLang="ja-JP" sz="10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000" b="1" u="none" strike="noStrike">
                          <a:effectLst/>
                        </a:rPr>
                        <a:t>0.01</a:t>
                      </a:r>
                      <a:endParaRPr lang="en-US" altLang="ja-JP" sz="10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000" b="1" u="none" strike="noStrike">
                          <a:effectLst/>
                        </a:rPr>
                        <a:t>9.42E+04</a:t>
                      </a:r>
                      <a:endParaRPr lang="en-US" sz="10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000" b="1" u="none" strike="noStrike">
                          <a:effectLst/>
                        </a:rPr>
                        <a:t>-</a:t>
                      </a:r>
                      <a:endParaRPr lang="en-US" altLang="ja-JP" sz="10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000" b="1" u="none" strike="noStrike">
                          <a:effectLst/>
                        </a:rPr>
                        <a:t>○</a:t>
                      </a:r>
                      <a:endParaRPr lang="ja-JP" altLang="en-US" sz="10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000" b="1" u="none" strike="noStrike">
                          <a:effectLst/>
                        </a:rPr>
                        <a:t>○</a:t>
                      </a:r>
                      <a:endParaRPr lang="ja-JP" altLang="en-US" sz="10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000" b="1" u="none" strike="noStrike">
                          <a:effectLst/>
                        </a:rPr>
                        <a:t>○</a:t>
                      </a:r>
                      <a:endParaRPr lang="ja-JP" altLang="en-US" sz="10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000" b="1" u="none" strike="noStrike">
                          <a:effectLst/>
                        </a:rPr>
                        <a:t>-</a:t>
                      </a:r>
                      <a:endParaRPr lang="en-US" altLang="ja-JP" sz="10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000" b="1" u="none" strike="noStrike">
                          <a:effectLst/>
                        </a:rPr>
                        <a:t>1</a:t>
                      </a:r>
                      <a:endParaRPr lang="en-US" altLang="ja-JP" sz="10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000" b="1" u="none" strike="noStrike">
                          <a:effectLst/>
                        </a:rPr>
                        <a:t>　</a:t>
                      </a:r>
                      <a:endParaRPr lang="ja-JP" altLang="en-US" sz="10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000" b="1" u="none" strike="noStrike">
                          <a:effectLst/>
                        </a:rPr>
                        <a:t>□10mm</a:t>
                      </a:r>
                      <a:r>
                        <a:rPr lang="ja-JP" altLang="en-US" sz="1000" b="1" u="none" strike="noStrike">
                          <a:effectLst/>
                        </a:rPr>
                        <a:t>ブロック</a:t>
                      </a:r>
                      <a:endParaRPr lang="ja-JP" altLang="en-US" sz="10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extLst>
                  <a:ext uri="{0D108BD9-81ED-4DB2-BD59-A6C34878D82A}">
                    <a16:rowId xmlns:a16="http://schemas.microsoft.com/office/drawing/2014/main" val="2548363895"/>
                  </a:ext>
                </a:extLst>
              </a:tr>
              <a:tr h="152189"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000" b="1" u="none" strike="noStrike" dirty="0">
                          <a:solidFill>
                            <a:srgbClr val="FF0000"/>
                          </a:solidFill>
                          <a:effectLst/>
                        </a:rPr>
                        <a:t>○</a:t>
                      </a:r>
                      <a:endParaRPr lang="ja-JP" altLang="en-US" sz="1000" b="1" i="0" u="none" strike="noStrike" dirty="0">
                        <a:solidFill>
                          <a:srgbClr val="FF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000" b="1" u="none" strike="noStrike">
                          <a:effectLst/>
                        </a:rPr>
                        <a:t>P53C17SE02</a:t>
                      </a:r>
                      <a:endParaRPr lang="en-US" sz="10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000" b="1" u="none" strike="noStrike">
                          <a:effectLst/>
                        </a:rPr>
                        <a:t>1</a:t>
                      </a:r>
                      <a:endParaRPr lang="en-US" altLang="ja-JP" sz="10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000" b="1" u="none" strike="noStrike">
                          <a:effectLst/>
                        </a:rPr>
                        <a:t>0.01</a:t>
                      </a:r>
                      <a:endParaRPr lang="en-US" altLang="ja-JP" sz="10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000" b="1" u="none" strike="noStrike">
                          <a:effectLst/>
                        </a:rPr>
                        <a:t>9.42E+04</a:t>
                      </a:r>
                      <a:endParaRPr lang="en-US" sz="10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000" b="1" u="none" strike="noStrike">
                          <a:effectLst/>
                        </a:rPr>
                        <a:t>-</a:t>
                      </a:r>
                      <a:endParaRPr lang="en-US" altLang="ja-JP" sz="10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000" b="1" u="none" strike="noStrike">
                          <a:effectLst/>
                        </a:rPr>
                        <a:t>○</a:t>
                      </a:r>
                      <a:endParaRPr lang="ja-JP" altLang="en-US" sz="10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000" b="1" u="none" strike="noStrike">
                          <a:effectLst/>
                        </a:rPr>
                        <a:t>×</a:t>
                      </a:r>
                      <a:endParaRPr lang="en-US" altLang="ja-JP" sz="10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000" b="1" u="none" strike="noStrike">
                          <a:effectLst/>
                        </a:rPr>
                        <a:t>-</a:t>
                      </a:r>
                      <a:endParaRPr lang="en-US" altLang="ja-JP" sz="10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000" b="1" u="none" strike="noStrike">
                          <a:effectLst/>
                        </a:rPr>
                        <a:t>-</a:t>
                      </a:r>
                      <a:endParaRPr lang="en-US" altLang="ja-JP" sz="10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000" b="1" u="none" strike="noStrike">
                          <a:effectLst/>
                        </a:rPr>
                        <a:t>1</a:t>
                      </a:r>
                      <a:endParaRPr lang="en-US" altLang="ja-JP" sz="10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000" b="1" u="none" strike="noStrike">
                          <a:effectLst/>
                        </a:rPr>
                        <a:t>　</a:t>
                      </a:r>
                      <a:endParaRPr lang="ja-JP" altLang="en-US" sz="10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000" b="1" u="none" strike="noStrike" dirty="0">
                          <a:effectLst/>
                        </a:rPr>
                        <a:t>□10mm</a:t>
                      </a:r>
                      <a:r>
                        <a:rPr lang="ja-JP" altLang="en-US" sz="1000" b="1" u="none" strike="noStrike" dirty="0">
                          <a:effectLst/>
                        </a:rPr>
                        <a:t>ブロック</a:t>
                      </a:r>
                      <a:endParaRPr lang="ja-JP" altLang="en-US" sz="1000" b="1" i="0" u="none" strike="noStrike" dirty="0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extLst>
                  <a:ext uri="{0D108BD9-81ED-4DB2-BD59-A6C34878D82A}">
                    <a16:rowId xmlns:a16="http://schemas.microsoft.com/office/drawing/2014/main" val="4209591600"/>
                  </a:ext>
                </a:extLst>
              </a:tr>
            </a:tbl>
          </a:graphicData>
        </a:graphic>
      </p:graphicFrame>
      <p:sp>
        <p:nvSpPr>
          <p:cNvPr id="29" name="テキスト ボックス 28">
            <a:extLst>
              <a:ext uri="{FF2B5EF4-FFF2-40B4-BE49-F238E27FC236}">
                <a16:creationId xmlns:a16="http://schemas.microsoft.com/office/drawing/2014/main" id="{56E44048-9C74-4F05-BDFE-F968116693F2}"/>
              </a:ext>
            </a:extLst>
          </p:cNvPr>
          <p:cNvSpPr txBox="1"/>
          <p:nvPr/>
        </p:nvSpPr>
        <p:spPr>
          <a:xfrm>
            <a:off x="7874675" y="9000"/>
            <a:ext cx="2031325" cy="646331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kumimoji="1" lang="ja-JP" altLang="en-US" sz="3600" b="1" dirty="0">
                <a:latin typeface="+mn-ea"/>
              </a:rPr>
              <a:t>ドラフト</a:t>
            </a:r>
          </a:p>
        </p:txBody>
      </p:sp>
      <p:sp>
        <p:nvSpPr>
          <p:cNvPr id="30" name="テキスト ボックス 29">
            <a:extLst>
              <a:ext uri="{FF2B5EF4-FFF2-40B4-BE49-F238E27FC236}">
                <a16:creationId xmlns:a16="http://schemas.microsoft.com/office/drawing/2014/main" id="{D64ED93B-15CD-47BF-8624-366E16552E68}"/>
              </a:ext>
            </a:extLst>
          </p:cNvPr>
          <p:cNvSpPr txBox="1"/>
          <p:nvPr/>
        </p:nvSpPr>
        <p:spPr>
          <a:xfrm>
            <a:off x="778617" y="6538089"/>
            <a:ext cx="656706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ja-JP" altLang="en-US" sz="1100" b="1" dirty="0"/>
              <a:t>注）</a:t>
            </a:r>
            <a:r>
              <a:rPr kumimoji="1" lang="ja-JP" altLang="en-US" sz="1100" b="1" dirty="0">
                <a:solidFill>
                  <a:srgbClr val="FF0000"/>
                </a:solidFill>
              </a:rPr>
              <a:t>○が返却</a:t>
            </a:r>
            <a:r>
              <a:rPr kumimoji="1" lang="en-US" altLang="ja-JP" sz="1100" b="1" dirty="0">
                <a:solidFill>
                  <a:srgbClr val="FF0000"/>
                </a:solidFill>
              </a:rPr>
              <a:t>(NFD</a:t>
            </a:r>
            <a:r>
              <a:rPr kumimoji="1" lang="ja-JP" altLang="en-US" sz="1100" b="1" dirty="0">
                <a:solidFill>
                  <a:srgbClr val="FF0000"/>
                </a:solidFill>
              </a:rPr>
              <a:t>→</a:t>
            </a:r>
            <a:r>
              <a:rPr kumimoji="1" lang="en-US" altLang="ja-JP" sz="1100" b="1" dirty="0">
                <a:solidFill>
                  <a:srgbClr val="FF0000"/>
                </a:solidFill>
              </a:rPr>
              <a:t>FMF)</a:t>
            </a:r>
            <a:r>
              <a:rPr kumimoji="1" lang="ja-JP" altLang="en-US" sz="1100" b="1" dirty="0">
                <a:solidFill>
                  <a:srgbClr val="FF0000"/>
                </a:solidFill>
              </a:rPr>
              <a:t>希望のたたき台</a:t>
            </a:r>
            <a:r>
              <a:rPr kumimoji="1" lang="ja-JP" altLang="en-US" sz="1100" b="1" dirty="0"/>
              <a:t>です。</a:t>
            </a:r>
            <a:r>
              <a:rPr kumimoji="1" lang="en-US" altLang="ja-JP" sz="1100" b="1" dirty="0"/>
              <a:t>(P53C</a:t>
            </a:r>
            <a:r>
              <a:rPr kumimoji="1" lang="ja-JP" altLang="en-US" sz="1100" b="1" dirty="0"/>
              <a:t>から始まる番号は分割後の</a:t>
            </a:r>
            <a:r>
              <a:rPr kumimoji="1" lang="en-US" altLang="ja-JP" sz="1100" b="1" dirty="0"/>
              <a:t>NFD</a:t>
            </a:r>
            <a:r>
              <a:rPr kumimoji="1" lang="ja-JP" altLang="en-US" sz="1100" b="1" dirty="0"/>
              <a:t>社内管理番号</a:t>
            </a:r>
            <a:r>
              <a:rPr kumimoji="1" lang="en-US" altLang="ja-JP" sz="1100" b="1" dirty="0"/>
              <a:t>)</a:t>
            </a:r>
            <a:endParaRPr kumimoji="1" lang="ja-JP" altLang="en-US" sz="1100" b="1" dirty="0"/>
          </a:p>
        </p:txBody>
      </p:sp>
      <p:sp>
        <p:nvSpPr>
          <p:cNvPr id="32" name="テキスト ボックス 31">
            <a:extLst>
              <a:ext uri="{FF2B5EF4-FFF2-40B4-BE49-F238E27FC236}">
                <a16:creationId xmlns:a16="http://schemas.microsoft.com/office/drawing/2014/main" id="{2DF7B639-3BAB-47AD-BD6C-122B76546281}"/>
              </a:ext>
            </a:extLst>
          </p:cNvPr>
          <p:cNvSpPr txBox="1"/>
          <p:nvPr/>
        </p:nvSpPr>
        <p:spPr>
          <a:xfrm>
            <a:off x="912012" y="1773261"/>
            <a:ext cx="110799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kumimoji="1" lang="ja-JP" altLang="en-US" b="1" dirty="0">
                <a:solidFill>
                  <a:srgbClr val="0033CC"/>
                </a:solidFill>
              </a:rPr>
              <a:t>粘着面で</a:t>
            </a:r>
            <a:endParaRPr kumimoji="1" lang="en-US" altLang="ja-JP" b="1" dirty="0">
              <a:solidFill>
                <a:srgbClr val="0033CC"/>
              </a:solidFill>
            </a:endParaRPr>
          </a:p>
          <a:p>
            <a:pPr algn="ctr"/>
            <a:r>
              <a:rPr kumimoji="1" lang="ja-JP" altLang="en-US" b="1" dirty="0">
                <a:solidFill>
                  <a:srgbClr val="0033CC"/>
                </a:solidFill>
              </a:rPr>
              <a:t>表面採取</a:t>
            </a:r>
          </a:p>
        </p:txBody>
      </p:sp>
      <p:cxnSp>
        <p:nvCxnSpPr>
          <p:cNvPr id="33" name="直線コネクタ 32">
            <a:extLst>
              <a:ext uri="{FF2B5EF4-FFF2-40B4-BE49-F238E27FC236}">
                <a16:creationId xmlns:a16="http://schemas.microsoft.com/office/drawing/2014/main" id="{14F106F2-9AC2-440F-B1BE-3A443D032165}"/>
              </a:ext>
            </a:extLst>
          </p:cNvPr>
          <p:cNvCxnSpPr>
            <a:cxnSpLocks/>
          </p:cNvCxnSpPr>
          <p:nvPr/>
        </p:nvCxnSpPr>
        <p:spPr>
          <a:xfrm flipH="1" flipV="1">
            <a:off x="5900726" y="3863137"/>
            <a:ext cx="1531040" cy="231608"/>
          </a:xfrm>
          <a:prstGeom prst="line">
            <a:avLst/>
          </a:prstGeom>
          <a:ln w="25400">
            <a:solidFill>
              <a:schemeClr val="tx1"/>
            </a:solidFill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テキスト ボックス 37">
            <a:extLst>
              <a:ext uri="{FF2B5EF4-FFF2-40B4-BE49-F238E27FC236}">
                <a16:creationId xmlns:a16="http://schemas.microsoft.com/office/drawing/2014/main" id="{FE3C489A-B7A3-48E7-A783-3058A1992553}"/>
              </a:ext>
            </a:extLst>
          </p:cNvPr>
          <p:cNvSpPr txBox="1"/>
          <p:nvPr/>
        </p:nvSpPr>
        <p:spPr>
          <a:xfrm>
            <a:off x="6623355" y="3678471"/>
            <a:ext cx="6463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kumimoji="1" lang="ja-JP" altLang="en-US" b="1" dirty="0"/>
              <a:t>容器</a:t>
            </a:r>
          </a:p>
        </p:txBody>
      </p:sp>
      <p:cxnSp>
        <p:nvCxnSpPr>
          <p:cNvPr id="41" name="直線矢印コネクタ 40">
            <a:extLst>
              <a:ext uri="{FF2B5EF4-FFF2-40B4-BE49-F238E27FC236}">
                <a16:creationId xmlns:a16="http://schemas.microsoft.com/office/drawing/2014/main" id="{93310DB0-780C-44E3-A00F-666D5336392F}"/>
              </a:ext>
            </a:extLst>
          </p:cNvPr>
          <p:cNvCxnSpPr>
            <a:cxnSpLocks/>
          </p:cNvCxnSpPr>
          <p:nvPr/>
        </p:nvCxnSpPr>
        <p:spPr>
          <a:xfrm flipV="1">
            <a:off x="5101097" y="2248059"/>
            <a:ext cx="411429" cy="122897"/>
          </a:xfrm>
          <a:prstGeom prst="straightConnector1">
            <a:avLst/>
          </a:prstGeom>
          <a:ln w="38100">
            <a:solidFill>
              <a:srgbClr val="0033CC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4" name="テキスト ボックス 43">
            <a:extLst>
              <a:ext uri="{FF2B5EF4-FFF2-40B4-BE49-F238E27FC236}">
                <a16:creationId xmlns:a16="http://schemas.microsoft.com/office/drawing/2014/main" id="{20EFE29F-DB28-4764-A4A7-30691ADFAD61}"/>
              </a:ext>
            </a:extLst>
          </p:cNvPr>
          <p:cNvSpPr txBox="1"/>
          <p:nvPr/>
        </p:nvSpPr>
        <p:spPr>
          <a:xfrm>
            <a:off x="4479728" y="1451316"/>
            <a:ext cx="110799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kumimoji="1" lang="ja-JP" altLang="en-US" b="1" dirty="0">
                <a:solidFill>
                  <a:srgbClr val="0033CC"/>
                </a:solidFill>
              </a:rPr>
              <a:t>破片採取</a:t>
            </a:r>
            <a:endParaRPr kumimoji="1" lang="en-US" altLang="ja-JP" b="1" dirty="0">
              <a:solidFill>
                <a:srgbClr val="0033CC"/>
              </a:solidFill>
            </a:endParaRPr>
          </a:p>
          <a:p>
            <a:pPr algn="ctr"/>
            <a:r>
              <a:rPr kumimoji="1" lang="en-US" altLang="ja-JP" b="1" dirty="0">
                <a:solidFill>
                  <a:srgbClr val="0033CC"/>
                </a:solidFill>
              </a:rPr>
              <a:t>/</a:t>
            </a:r>
            <a:r>
              <a:rPr kumimoji="1" lang="ja-JP" altLang="en-US" b="1" dirty="0">
                <a:solidFill>
                  <a:srgbClr val="0033CC"/>
                </a:solidFill>
              </a:rPr>
              <a:t>貼付</a:t>
            </a:r>
          </a:p>
        </p:txBody>
      </p:sp>
    </p:spTree>
    <p:extLst>
      <p:ext uri="{BB962C8B-B14F-4D97-AF65-F5344CB8AC3E}">
        <p14:creationId xmlns:p14="http://schemas.microsoft.com/office/powerpoint/2010/main" val="32040121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図 2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2691" t="34159" r="32928" b="24444"/>
          <a:stretch/>
        </p:blipFill>
        <p:spPr>
          <a:xfrm>
            <a:off x="6495180" y="397854"/>
            <a:ext cx="2273466" cy="2053047"/>
          </a:xfrm>
          <a:prstGeom prst="rect">
            <a:avLst/>
          </a:prstGeom>
        </p:spPr>
      </p:pic>
      <p:pic>
        <p:nvPicPr>
          <p:cNvPr id="4" name="図 3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688" t="25802" r="38883" b="25865"/>
          <a:stretch/>
        </p:blipFill>
        <p:spPr>
          <a:xfrm>
            <a:off x="3273551" y="2739651"/>
            <a:ext cx="1288868" cy="1767840"/>
          </a:xfrm>
          <a:prstGeom prst="rect">
            <a:avLst/>
          </a:prstGeom>
        </p:spPr>
      </p:pic>
      <p:pic>
        <p:nvPicPr>
          <p:cNvPr id="5" name="図 4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115" t="20297" r="19242" b="3750"/>
          <a:stretch/>
        </p:blipFill>
        <p:spPr>
          <a:xfrm>
            <a:off x="3021172" y="2472361"/>
            <a:ext cx="2712734" cy="2390503"/>
          </a:xfrm>
          <a:prstGeom prst="rect">
            <a:avLst/>
          </a:prstGeom>
        </p:spPr>
      </p:pic>
      <p:pic>
        <p:nvPicPr>
          <p:cNvPr id="6" name="図 5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4693" t="10346" r="29422" b="39015"/>
          <a:stretch/>
        </p:blipFill>
        <p:spPr>
          <a:xfrm>
            <a:off x="6793895" y="3249747"/>
            <a:ext cx="2095562" cy="1727639"/>
          </a:xfrm>
          <a:prstGeom prst="rect">
            <a:avLst/>
          </a:prstGeom>
        </p:spPr>
      </p:pic>
      <p:pic>
        <p:nvPicPr>
          <p:cNvPr id="8" name="図 7"/>
          <p:cNvPicPr>
            <a:picLocks noChangeAspect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2638" t="10963" r="17807" b="11111"/>
          <a:stretch/>
        </p:blipFill>
        <p:spPr>
          <a:xfrm>
            <a:off x="378276" y="1767266"/>
            <a:ext cx="1957139" cy="1920626"/>
          </a:xfrm>
          <a:prstGeom prst="rect">
            <a:avLst/>
          </a:prstGeom>
        </p:spPr>
      </p:pic>
      <p:pic>
        <p:nvPicPr>
          <p:cNvPr id="9" name="図 8"/>
          <p:cNvPicPr>
            <a:picLocks noChangeAspect="1"/>
          </p:cNvPicPr>
          <p:nvPr/>
        </p:nvPicPr>
        <p:blipFill rotWithShape="1">
          <a:blip r:embed="rId10" cstate="print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rightnessContrast bright="1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5891" r="5858"/>
          <a:stretch/>
        </p:blipFill>
        <p:spPr>
          <a:xfrm>
            <a:off x="3021172" y="2472361"/>
            <a:ext cx="2812868" cy="2390503"/>
          </a:xfrm>
          <a:prstGeom prst="rect">
            <a:avLst/>
          </a:prstGeom>
        </p:spPr>
      </p:pic>
      <p:cxnSp>
        <p:nvCxnSpPr>
          <p:cNvPr id="10" name="直線コネクタ 9"/>
          <p:cNvCxnSpPr/>
          <p:nvPr/>
        </p:nvCxnSpPr>
        <p:spPr>
          <a:xfrm>
            <a:off x="4680955" y="2472361"/>
            <a:ext cx="32704" cy="883920"/>
          </a:xfrm>
          <a:prstGeom prst="line">
            <a:avLst/>
          </a:prstGeom>
          <a:ln w="25400">
            <a:solidFill>
              <a:srgbClr val="0033CC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直線コネクタ 12"/>
          <p:cNvCxnSpPr/>
          <p:nvPr/>
        </p:nvCxnSpPr>
        <p:spPr>
          <a:xfrm flipH="1">
            <a:off x="4737475" y="3354011"/>
            <a:ext cx="1072749" cy="2270"/>
          </a:xfrm>
          <a:prstGeom prst="line">
            <a:avLst/>
          </a:prstGeom>
          <a:ln w="25400">
            <a:solidFill>
              <a:srgbClr val="0033CC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正方形/長方形 14"/>
          <p:cNvSpPr/>
          <p:nvPr/>
        </p:nvSpPr>
        <p:spPr>
          <a:xfrm>
            <a:off x="4713659" y="3097171"/>
            <a:ext cx="258498" cy="264098"/>
          </a:xfrm>
          <a:prstGeom prst="rect">
            <a:avLst/>
          </a:prstGeom>
          <a:noFill/>
          <a:ln w="25400">
            <a:solidFill>
              <a:srgbClr val="0033CC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16" name="正方形/長方形 15"/>
          <p:cNvSpPr/>
          <p:nvPr/>
        </p:nvSpPr>
        <p:spPr>
          <a:xfrm>
            <a:off x="4970567" y="3092819"/>
            <a:ext cx="258498" cy="264098"/>
          </a:xfrm>
          <a:prstGeom prst="rect">
            <a:avLst/>
          </a:prstGeom>
          <a:noFill/>
          <a:ln w="25400">
            <a:solidFill>
              <a:srgbClr val="0033CC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cxnSp>
        <p:nvCxnSpPr>
          <p:cNvPr id="35" name="カギ線コネクタ 34"/>
          <p:cNvCxnSpPr>
            <a:stCxn id="15" idx="0"/>
          </p:cNvCxnSpPr>
          <p:nvPr/>
        </p:nvCxnSpPr>
        <p:spPr>
          <a:xfrm rot="5400000" flipH="1" flipV="1">
            <a:off x="4872852" y="706737"/>
            <a:ext cx="2360491" cy="2420378"/>
          </a:xfrm>
          <a:prstGeom prst="bentConnector2">
            <a:avLst/>
          </a:prstGeom>
          <a:ln w="38100">
            <a:solidFill>
              <a:srgbClr val="0033CC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カギ線コネクタ 35"/>
          <p:cNvCxnSpPr>
            <a:stCxn id="16" idx="0"/>
          </p:cNvCxnSpPr>
          <p:nvPr/>
        </p:nvCxnSpPr>
        <p:spPr>
          <a:xfrm rot="5400000" flipH="1" flipV="1">
            <a:off x="5184650" y="1483575"/>
            <a:ext cx="1524411" cy="1694079"/>
          </a:xfrm>
          <a:prstGeom prst="bentConnector2">
            <a:avLst/>
          </a:prstGeom>
          <a:ln w="38100">
            <a:solidFill>
              <a:srgbClr val="0033CC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カギ線コネクタ 38"/>
          <p:cNvCxnSpPr>
            <a:cxnSpLocks/>
          </p:cNvCxnSpPr>
          <p:nvPr/>
        </p:nvCxnSpPr>
        <p:spPr>
          <a:xfrm flipV="1">
            <a:off x="5356724" y="1668973"/>
            <a:ext cx="3411922" cy="1519191"/>
          </a:xfrm>
          <a:prstGeom prst="bentConnector3">
            <a:avLst>
              <a:gd name="adj1" fmla="val 116107"/>
            </a:avLst>
          </a:prstGeom>
          <a:ln w="38100">
            <a:solidFill>
              <a:srgbClr val="0033CC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直線矢印コネクタ 47"/>
          <p:cNvCxnSpPr>
            <a:endCxn id="8" idx="3"/>
          </p:cNvCxnSpPr>
          <p:nvPr/>
        </p:nvCxnSpPr>
        <p:spPr>
          <a:xfrm flipH="1" flipV="1">
            <a:off x="2335415" y="2727579"/>
            <a:ext cx="1433185" cy="960313"/>
          </a:xfrm>
          <a:prstGeom prst="straightConnector1">
            <a:avLst/>
          </a:prstGeom>
          <a:ln w="38100">
            <a:solidFill>
              <a:srgbClr val="0033CC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9" name="テキスト ボックス 48"/>
          <p:cNvSpPr txBox="1"/>
          <p:nvPr/>
        </p:nvSpPr>
        <p:spPr>
          <a:xfrm>
            <a:off x="2361665" y="2387738"/>
            <a:ext cx="6463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kumimoji="1" lang="ja-JP" altLang="en-US" b="1" dirty="0">
                <a:solidFill>
                  <a:srgbClr val="0033CC"/>
                </a:solidFill>
              </a:rPr>
              <a:t>溶解</a:t>
            </a:r>
          </a:p>
        </p:txBody>
      </p:sp>
      <p:sp>
        <p:nvSpPr>
          <p:cNvPr id="52" name="テキスト ボックス 51"/>
          <p:cNvSpPr txBox="1"/>
          <p:nvPr/>
        </p:nvSpPr>
        <p:spPr>
          <a:xfrm>
            <a:off x="105112" y="3687892"/>
            <a:ext cx="24497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kumimoji="1" lang="en-US" altLang="ja-JP" dirty="0"/>
              <a:t>P53C18CA01(1),CA02(1)</a:t>
            </a:r>
            <a:endParaRPr kumimoji="1" lang="ja-JP" altLang="en-US" dirty="0"/>
          </a:p>
        </p:txBody>
      </p:sp>
      <p:sp>
        <p:nvSpPr>
          <p:cNvPr id="53" name="テキスト ボックス 52"/>
          <p:cNvSpPr txBox="1"/>
          <p:nvPr/>
        </p:nvSpPr>
        <p:spPr>
          <a:xfrm>
            <a:off x="5891632" y="2707469"/>
            <a:ext cx="12073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kumimoji="1" lang="ja-JP" altLang="en-US" b="1" dirty="0">
                <a:solidFill>
                  <a:srgbClr val="0033CC"/>
                </a:solidFill>
              </a:rPr>
              <a:t>切削</a:t>
            </a:r>
            <a:r>
              <a:rPr kumimoji="1" lang="en-US" altLang="ja-JP" b="1" dirty="0">
                <a:solidFill>
                  <a:srgbClr val="0033CC"/>
                </a:solidFill>
              </a:rPr>
              <a:t>/</a:t>
            </a:r>
            <a:r>
              <a:rPr kumimoji="1" lang="ja-JP" altLang="en-US" b="1" dirty="0">
                <a:solidFill>
                  <a:srgbClr val="0033CC"/>
                </a:solidFill>
              </a:rPr>
              <a:t>貼付</a:t>
            </a:r>
          </a:p>
        </p:txBody>
      </p:sp>
      <p:sp>
        <p:nvSpPr>
          <p:cNvPr id="54" name="テキスト ボックス 53"/>
          <p:cNvSpPr txBox="1"/>
          <p:nvPr/>
        </p:nvSpPr>
        <p:spPr>
          <a:xfrm>
            <a:off x="4127812" y="1226826"/>
            <a:ext cx="75407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kumimoji="1" lang="ja-JP" altLang="en-US" b="1" dirty="0">
                <a:solidFill>
                  <a:srgbClr val="0033CC"/>
                </a:solidFill>
              </a:rPr>
              <a:t>切断</a:t>
            </a:r>
            <a:r>
              <a:rPr kumimoji="1" lang="en-US" altLang="ja-JP" b="1" dirty="0">
                <a:solidFill>
                  <a:srgbClr val="0033CC"/>
                </a:solidFill>
              </a:rPr>
              <a:t>/</a:t>
            </a:r>
          </a:p>
          <a:p>
            <a:pPr algn="ctr"/>
            <a:r>
              <a:rPr kumimoji="1" lang="ja-JP" altLang="en-US" b="1" dirty="0">
                <a:solidFill>
                  <a:srgbClr val="0033CC"/>
                </a:solidFill>
              </a:rPr>
              <a:t>貼付</a:t>
            </a:r>
            <a:endParaRPr kumimoji="1" lang="en-US" altLang="ja-JP" b="1" dirty="0">
              <a:solidFill>
                <a:srgbClr val="0033CC"/>
              </a:solidFill>
            </a:endParaRPr>
          </a:p>
        </p:txBody>
      </p:sp>
      <p:sp>
        <p:nvSpPr>
          <p:cNvPr id="55" name="テキスト ボックス 54"/>
          <p:cNvSpPr txBox="1"/>
          <p:nvPr/>
        </p:nvSpPr>
        <p:spPr>
          <a:xfrm>
            <a:off x="5115684" y="1620918"/>
            <a:ext cx="12073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kumimoji="1" lang="ja-JP" altLang="en-US" b="1" dirty="0">
                <a:solidFill>
                  <a:srgbClr val="0033CC"/>
                </a:solidFill>
              </a:rPr>
              <a:t>切断</a:t>
            </a:r>
            <a:r>
              <a:rPr kumimoji="1" lang="en-US" altLang="ja-JP" b="1" dirty="0">
                <a:solidFill>
                  <a:srgbClr val="0033CC"/>
                </a:solidFill>
              </a:rPr>
              <a:t>/</a:t>
            </a:r>
            <a:r>
              <a:rPr kumimoji="1" lang="ja-JP" altLang="en-US" b="1" dirty="0">
                <a:solidFill>
                  <a:srgbClr val="0033CC"/>
                </a:solidFill>
              </a:rPr>
              <a:t>貼付</a:t>
            </a:r>
            <a:endParaRPr kumimoji="1" lang="en-US" altLang="ja-JP" b="1" dirty="0">
              <a:solidFill>
                <a:srgbClr val="0033CC"/>
              </a:solidFill>
            </a:endParaRPr>
          </a:p>
        </p:txBody>
      </p:sp>
      <p:sp>
        <p:nvSpPr>
          <p:cNvPr id="56" name="テキスト ボックス 55"/>
          <p:cNvSpPr txBox="1"/>
          <p:nvPr/>
        </p:nvSpPr>
        <p:spPr>
          <a:xfrm>
            <a:off x="7052174" y="4950192"/>
            <a:ext cx="16450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kumimoji="1" lang="en-US" altLang="ja-JP" dirty="0"/>
              <a:t>P53C18AR01(1)</a:t>
            </a:r>
            <a:endParaRPr kumimoji="1" lang="ja-JP" altLang="en-US" dirty="0"/>
          </a:p>
        </p:txBody>
      </p:sp>
      <p:sp>
        <p:nvSpPr>
          <p:cNvPr id="57" name="テキスト ボックス 56"/>
          <p:cNvSpPr txBox="1"/>
          <p:nvPr/>
        </p:nvSpPr>
        <p:spPr>
          <a:xfrm>
            <a:off x="4781849" y="78982"/>
            <a:ext cx="16049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kumimoji="1" lang="en-US" altLang="ja-JP" dirty="0"/>
              <a:t>P53C18SE01(1)</a:t>
            </a:r>
            <a:endParaRPr kumimoji="1" lang="ja-JP" altLang="en-US" dirty="0"/>
          </a:p>
        </p:txBody>
      </p:sp>
      <p:sp>
        <p:nvSpPr>
          <p:cNvPr id="58" name="テキスト ボックス 57"/>
          <p:cNvSpPr txBox="1"/>
          <p:nvPr/>
        </p:nvSpPr>
        <p:spPr>
          <a:xfrm>
            <a:off x="4829939" y="418516"/>
            <a:ext cx="155683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kumimoji="1" lang="ja-JP" altLang="en-US" sz="1400" b="1" dirty="0">
                <a:solidFill>
                  <a:srgbClr val="0033CC"/>
                </a:solidFill>
              </a:rPr>
              <a:t>□</a:t>
            </a:r>
            <a:r>
              <a:rPr kumimoji="1" lang="en-US" altLang="ja-JP" sz="1400" b="1" dirty="0">
                <a:solidFill>
                  <a:srgbClr val="0033CC"/>
                </a:solidFill>
              </a:rPr>
              <a:t>10mm</a:t>
            </a:r>
            <a:r>
              <a:rPr kumimoji="1" lang="ja-JP" altLang="en-US" sz="1400" b="1" dirty="0">
                <a:solidFill>
                  <a:srgbClr val="0033CC"/>
                </a:solidFill>
              </a:rPr>
              <a:t>ブロック</a:t>
            </a:r>
          </a:p>
        </p:txBody>
      </p:sp>
      <p:cxnSp>
        <p:nvCxnSpPr>
          <p:cNvPr id="59" name="直線コネクタ 58"/>
          <p:cNvCxnSpPr>
            <a:stCxn id="57" idx="3"/>
          </p:cNvCxnSpPr>
          <p:nvPr/>
        </p:nvCxnSpPr>
        <p:spPr>
          <a:xfrm>
            <a:off x="6386776" y="263648"/>
            <a:ext cx="1024218" cy="462645"/>
          </a:xfrm>
          <a:prstGeom prst="line">
            <a:avLst/>
          </a:prstGeom>
          <a:ln w="25400">
            <a:solidFill>
              <a:schemeClr val="tx1"/>
            </a:solidFill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2" name="テキスト ボックス 61"/>
          <p:cNvSpPr txBox="1"/>
          <p:nvPr/>
        </p:nvSpPr>
        <p:spPr>
          <a:xfrm>
            <a:off x="4926151" y="904622"/>
            <a:ext cx="16049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kumimoji="1" lang="en-US" altLang="ja-JP"/>
              <a:t>P53C18SE02(1</a:t>
            </a:r>
            <a:r>
              <a:rPr kumimoji="1" lang="en-US" altLang="ja-JP" dirty="0"/>
              <a:t>)</a:t>
            </a:r>
            <a:endParaRPr kumimoji="1" lang="ja-JP" altLang="en-US" dirty="0"/>
          </a:p>
        </p:txBody>
      </p:sp>
      <p:sp>
        <p:nvSpPr>
          <p:cNvPr id="63" name="テキスト ボックス 62"/>
          <p:cNvSpPr txBox="1"/>
          <p:nvPr/>
        </p:nvSpPr>
        <p:spPr>
          <a:xfrm>
            <a:off x="4974241" y="1244156"/>
            <a:ext cx="155683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kumimoji="1" lang="ja-JP" altLang="en-US" sz="1400" b="1" dirty="0">
                <a:solidFill>
                  <a:srgbClr val="0033CC"/>
                </a:solidFill>
              </a:rPr>
              <a:t>□</a:t>
            </a:r>
            <a:r>
              <a:rPr kumimoji="1" lang="en-US" altLang="ja-JP" sz="1400" b="1" dirty="0">
                <a:solidFill>
                  <a:srgbClr val="0033CC"/>
                </a:solidFill>
              </a:rPr>
              <a:t>10mm</a:t>
            </a:r>
            <a:r>
              <a:rPr kumimoji="1" lang="ja-JP" altLang="en-US" sz="1400" b="1" dirty="0">
                <a:solidFill>
                  <a:srgbClr val="0033CC"/>
                </a:solidFill>
              </a:rPr>
              <a:t>ブロック</a:t>
            </a:r>
          </a:p>
        </p:txBody>
      </p:sp>
      <p:cxnSp>
        <p:nvCxnSpPr>
          <p:cNvPr id="64" name="直線コネクタ 63"/>
          <p:cNvCxnSpPr>
            <a:stCxn id="62" idx="3"/>
          </p:cNvCxnSpPr>
          <p:nvPr/>
        </p:nvCxnSpPr>
        <p:spPr>
          <a:xfrm>
            <a:off x="6531078" y="1089288"/>
            <a:ext cx="367807" cy="395019"/>
          </a:xfrm>
          <a:prstGeom prst="line">
            <a:avLst/>
          </a:prstGeom>
          <a:ln w="25400">
            <a:solidFill>
              <a:schemeClr val="tx1"/>
            </a:solidFill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7" name="テキスト ボックス 66"/>
          <p:cNvSpPr txBox="1"/>
          <p:nvPr/>
        </p:nvSpPr>
        <p:spPr>
          <a:xfrm>
            <a:off x="7539964" y="2476576"/>
            <a:ext cx="16049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kumimoji="1" lang="en-US" altLang="ja-JP" dirty="0"/>
              <a:t>P53C18SE03(1)</a:t>
            </a:r>
            <a:endParaRPr kumimoji="1" lang="ja-JP" altLang="en-US" dirty="0"/>
          </a:p>
        </p:txBody>
      </p:sp>
      <p:sp>
        <p:nvSpPr>
          <p:cNvPr id="68" name="テキスト ボックス 67"/>
          <p:cNvSpPr txBox="1"/>
          <p:nvPr/>
        </p:nvSpPr>
        <p:spPr>
          <a:xfrm>
            <a:off x="7588054" y="2717694"/>
            <a:ext cx="155683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kumimoji="1" lang="ja-JP" altLang="en-US" sz="1400" b="1" dirty="0">
                <a:solidFill>
                  <a:srgbClr val="0033CC"/>
                </a:solidFill>
              </a:rPr>
              <a:t>□</a:t>
            </a:r>
            <a:r>
              <a:rPr kumimoji="1" lang="en-US" altLang="ja-JP" sz="1400" b="1" dirty="0">
                <a:solidFill>
                  <a:srgbClr val="0033CC"/>
                </a:solidFill>
              </a:rPr>
              <a:t>10mm</a:t>
            </a:r>
            <a:r>
              <a:rPr kumimoji="1" lang="ja-JP" altLang="en-US" sz="1400" b="1" dirty="0">
                <a:solidFill>
                  <a:srgbClr val="0033CC"/>
                </a:solidFill>
              </a:rPr>
              <a:t>ブロック</a:t>
            </a:r>
          </a:p>
        </p:txBody>
      </p:sp>
      <p:cxnSp>
        <p:nvCxnSpPr>
          <p:cNvPr id="71" name="直線コネクタ 70"/>
          <p:cNvCxnSpPr/>
          <p:nvPr/>
        </p:nvCxnSpPr>
        <p:spPr>
          <a:xfrm flipV="1">
            <a:off x="8183350" y="1767266"/>
            <a:ext cx="13493" cy="716977"/>
          </a:xfrm>
          <a:prstGeom prst="line">
            <a:avLst/>
          </a:prstGeom>
          <a:ln w="25400">
            <a:solidFill>
              <a:schemeClr val="tx1"/>
            </a:solidFill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スライド番号プレースホルダー 6"/>
          <p:cNvSpPr>
            <a:spLocks noGrp="1"/>
          </p:cNvSpPr>
          <p:nvPr>
            <p:ph type="sldNum" sz="quarter" idx="12"/>
          </p:nvPr>
        </p:nvSpPr>
        <p:spPr>
          <a:xfrm>
            <a:off x="7654221" y="6492875"/>
            <a:ext cx="2228850" cy="365125"/>
          </a:xfrm>
        </p:spPr>
        <p:txBody>
          <a:bodyPr/>
          <a:lstStyle/>
          <a:p>
            <a:fld id="{C4E2A555-50F0-41BF-BAF1-D239D1ABEAAD}" type="slidenum">
              <a:rPr kumimoji="1" lang="ja-JP" altLang="en-US" smtClean="0"/>
              <a:t>12</a:t>
            </a:fld>
            <a:endParaRPr kumimoji="1" lang="ja-JP" altLang="en-US" dirty="0"/>
          </a:p>
        </p:txBody>
      </p:sp>
      <p:sp>
        <p:nvSpPr>
          <p:cNvPr id="33" name="テキスト ボックス 32"/>
          <p:cNvSpPr txBox="1"/>
          <p:nvPr/>
        </p:nvSpPr>
        <p:spPr>
          <a:xfrm>
            <a:off x="57755" y="16994"/>
            <a:ext cx="447911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kumimoji="1" lang="en-US" altLang="ja-JP" sz="2000" b="1" u="sng" dirty="0"/>
              <a:t>P53C18</a:t>
            </a:r>
            <a:r>
              <a:rPr kumimoji="1" lang="ja-JP" altLang="en-US" sz="2000" b="1" dirty="0"/>
              <a:t>（</a:t>
            </a:r>
            <a:r>
              <a:rPr kumimoji="1" lang="en-US" altLang="ja-JP" sz="2000" b="1" dirty="0"/>
              <a:t>1F-3 PCV</a:t>
            </a:r>
            <a:r>
              <a:rPr kumimoji="1" lang="ja-JP" altLang="en-US" sz="2000" b="1" dirty="0"/>
              <a:t>滞留水ろ過</a:t>
            </a:r>
            <a:r>
              <a:rPr kumimoji="1" lang="ja-JP" altLang="en-US" sz="2000" b="1" dirty="0" err="1"/>
              <a:t>ろ</a:t>
            </a:r>
            <a:r>
              <a:rPr kumimoji="1" lang="ja-JP" altLang="en-US" sz="2000" b="1" dirty="0"/>
              <a:t>紙①）</a:t>
            </a:r>
          </a:p>
        </p:txBody>
      </p:sp>
      <p:graphicFrame>
        <p:nvGraphicFramePr>
          <p:cNvPr id="2" name="表 1">
            <a:extLst>
              <a:ext uri="{FF2B5EF4-FFF2-40B4-BE49-F238E27FC236}">
                <a16:creationId xmlns:a16="http://schemas.microsoft.com/office/drawing/2014/main" id="{A6B0EBE9-D622-4EDF-9748-FFC806D21D2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36004398"/>
              </p:ext>
            </p:extLst>
          </p:nvPr>
        </p:nvGraphicFramePr>
        <p:xfrm>
          <a:off x="600967" y="5274032"/>
          <a:ext cx="8543924" cy="1275270"/>
        </p:xfrm>
        <a:graphic>
          <a:graphicData uri="http://schemas.openxmlformats.org/drawingml/2006/table">
            <a:tbl>
              <a:tblPr>
                <a:tableStyleId>{616DA210-FB5B-4158-B5E0-FEB733F419BA}</a:tableStyleId>
              </a:tblPr>
              <a:tblGrid>
                <a:gridCol w="344319">
                  <a:extLst>
                    <a:ext uri="{9D8B030D-6E8A-4147-A177-3AD203B41FA5}">
                      <a16:colId xmlns:a16="http://schemas.microsoft.com/office/drawing/2014/main" val="888769865"/>
                    </a:ext>
                  </a:extLst>
                </a:gridCol>
                <a:gridCol w="864802">
                  <a:extLst>
                    <a:ext uri="{9D8B030D-6E8A-4147-A177-3AD203B41FA5}">
                      <a16:colId xmlns:a16="http://schemas.microsoft.com/office/drawing/2014/main" val="3401094373"/>
                    </a:ext>
                  </a:extLst>
                </a:gridCol>
                <a:gridCol w="341650">
                  <a:extLst>
                    <a:ext uri="{9D8B030D-6E8A-4147-A177-3AD203B41FA5}">
                      <a16:colId xmlns:a16="http://schemas.microsoft.com/office/drawing/2014/main" val="1786645588"/>
                    </a:ext>
                  </a:extLst>
                </a:gridCol>
                <a:gridCol w="427062">
                  <a:extLst>
                    <a:ext uri="{9D8B030D-6E8A-4147-A177-3AD203B41FA5}">
                      <a16:colId xmlns:a16="http://schemas.microsoft.com/office/drawing/2014/main" val="3803202970"/>
                    </a:ext>
                  </a:extLst>
                </a:gridCol>
                <a:gridCol w="608564">
                  <a:extLst>
                    <a:ext uri="{9D8B030D-6E8A-4147-A177-3AD203B41FA5}">
                      <a16:colId xmlns:a16="http://schemas.microsoft.com/office/drawing/2014/main" val="634505232"/>
                    </a:ext>
                  </a:extLst>
                </a:gridCol>
                <a:gridCol w="576535">
                  <a:extLst>
                    <a:ext uri="{9D8B030D-6E8A-4147-A177-3AD203B41FA5}">
                      <a16:colId xmlns:a16="http://schemas.microsoft.com/office/drawing/2014/main" val="2462720127"/>
                    </a:ext>
                  </a:extLst>
                </a:gridCol>
                <a:gridCol w="576535">
                  <a:extLst>
                    <a:ext uri="{9D8B030D-6E8A-4147-A177-3AD203B41FA5}">
                      <a16:colId xmlns:a16="http://schemas.microsoft.com/office/drawing/2014/main" val="2164774456"/>
                    </a:ext>
                  </a:extLst>
                </a:gridCol>
                <a:gridCol w="576535">
                  <a:extLst>
                    <a:ext uri="{9D8B030D-6E8A-4147-A177-3AD203B41FA5}">
                      <a16:colId xmlns:a16="http://schemas.microsoft.com/office/drawing/2014/main" val="1590600003"/>
                    </a:ext>
                  </a:extLst>
                </a:gridCol>
                <a:gridCol w="576535">
                  <a:extLst>
                    <a:ext uri="{9D8B030D-6E8A-4147-A177-3AD203B41FA5}">
                      <a16:colId xmlns:a16="http://schemas.microsoft.com/office/drawing/2014/main" val="4042438692"/>
                    </a:ext>
                  </a:extLst>
                </a:gridCol>
                <a:gridCol w="576535">
                  <a:extLst>
                    <a:ext uri="{9D8B030D-6E8A-4147-A177-3AD203B41FA5}">
                      <a16:colId xmlns:a16="http://schemas.microsoft.com/office/drawing/2014/main" val="937372232"/>
                    </a:ext>
                  </a:extLst>
                </a:gridCol>
                <a:gridCol w="576535">
                  <a:extLst>
                    <a:ext uri="{9D8B030D-6E8A-4147-A177-3AD203B41FA5}">
                      <a16:colId xmlns:a16="http://schemas.microsoft.com/office/drawing/2014/main" val="988381572"/>
                    </a:ext>
                  </a:extLst>
                </a:gridCol>
                <a:gridCol w="576535">
                  <a:extLst>
                    <a:ext uri="{9D8B030D-6E8A-4147-A177-3AD203B41FA5}">
                      <a16:colId xmlns:a16="http://schemas.microsoft.com/office/drawing/2014/main" val="1391787547"/>
                    </a:ext>
                  </a:extLst>
                </a:gridCol>
                <a:gridCol w="1921782">
                  <a:extLst>
                    <a:ext uri="{9D8B030D-6E8A-4147-A177-3AD203B41FA5}">
                      <a16:colId xmlns:a16="http://schemas.microsoft.com/office/drawing/2014/main" val="281598291"/>
                    </a:ext>
                  </a:extLst>
                </a:gridCol>
              </a:tblGrid>
              <a:tr h="176218"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000" b="1" u="none" strike="noStrike" dirty="0">
                          <a:solidFill>
                            <a:schemeClr val="tx1"/>
                          </a:solidFill>
                          <a:effectLst/>
                        </a:rPr>
                        <a:t>返却</a:t>
                      </a:r>
                      <a:endParaRPr lang="ja-JP" altLang="en-US" sz="1000" b="1" i="0" u="none" strike="noStrike" dirty="0">
                        <a:solidFill>
                          <a:schemeClr val="tx1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ja-JP" altLang="en-US" sz="1000" b="1" u="none" strike="noStrike">
                          <a:effectLst/>
                        </a:rPr>
                        <a:t>試料名番号</a:t>
                      </a:r>
                      <a:endParaRPr lang="ja-JP" altLang="en-US" sz="10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000" b="1" u="none" strike="noStrike">
                          <a:effectLst/>
                        </a:rPr>
                        <a:t>個数</a:t>
                      </a:r>
                      <a:endParaRPr lang="ja-JP" altLang="en-US" sz="10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000" b="1" u="none" strike="noStrike">
                          <a:effectLst/>
                        </a:rPr>
                        <a:t>重量</a:t>
                      </a:r>
                      <a:r>
                        <a:rPr lang="en-US" altLang="ja-JP" sz="1000" b="1" u="none" strike="noStrike">
                          <a:effectLst/>
                        </a:rPr>
                        <a:t>(</a:t>
                      </a:r>
                      <a:r>
                        <a:rPr lang="en-US" sz="1000" b="1" u="none" strike="noStrike">
                          <a:effectLst/>
                        </a:rPr>
                        <a:t>g)</a:t>
                      </a:r>
                      <a:endParaRPr lang="en-US" sz="10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000" b="1" u="none" strike="noStrike">
                          <a:effectLst/>
                        </a:rPr>
                        <a:t>放射能</a:t>
                      </a:r>
                      <a:r>
                        <a:rPr lang="en-US" altLang="ja-JP" sz="1000" b="1" u="none" strike="noStrike">
                          <a:effectLst/>
                        </a:rPr>
                        <a:t>(</a:t>
                      </a:r>
                      <a:r>
                        <a:rPr lang="en-US" sz="1000" b="1" u="none" strike="noStrike">
                          <a:effectLst/>
                        </a:rPr>
                        <a:t>Bq)</a:t>
                      </a:r>
                      <a:endParaRPr lang="en-US" sz="10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000" b="1" u="none" strike="noStrike">
                          <a:effectLst/>
                        </a:rPr>
                        <a:t>採取</a:t>
                      </a:r>
                      <a:r>
                        <a:rPr lang="en-US" altLang="ja-JP" sz="1000" b="1" u="none" strike="noStrike">
                          <a:effectLst/>
                        </a:rPr>
                        <a:t>/</a:t>
                      </a:r>
                      <a:r>
                        <a:rPr lang="ja-JP" altLang="en-US" sz="1000" b="1" u="none" strike="noStrike">
                          <a:effectLst/>
                        </a:rPr>
                        <a:t>調整</a:t>
                      </a:r>
                      <a:endParaRPr lang="ja-JP" altLang="en-US" sz="10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000" b="1" u="none" strike="noStrike">
                          <a:effectLst/>
                        </a:rPr>
                        <a:t>SEM</a:t>
                      </a:r>
                      <a:r>
                        <a:rPr lang="ja-JP" altLang="en-US" sz="1000" b="1" u="none" strike="noStrike">
                          <a:effectLst/>
                        </a:rPr>
                        <a:t>観察</a:t>
                      </a:r>
                      <a:endParaRPr lang="ja-JP" altLang="en-US" sz="10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000" b="1" u="none" strike="noStrike">
                          <a:effectLst/>
                        </a:rPr>
                        <a:t>U</a:t>
                      </a:r>
                      <a:r>
                        <a:rPr lang="ja-JP" altLang="en-US" sz="1000" b="1" u="none" strike="noStrike">
                          <a:effectLst/>
                        </a:rPr>
                        <a:t>等粒子</a:t>
                      </a:r>
                      <a:endParaRPr lang="ja-JP" altLang="en-US" sz="10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000" b="1" u="none" strike="noStrike">
                          <a:effectLst/>
                        </a:rPr>
                        <a:t>FIB/TEM</a:t>
                      </a:r>
                      <a:endParaRPr lang="en-US" sz="10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000" b="1" u="none" strike="noStrike">
                          <a:effectLst/>
                        </a:rPr>
                        <a:t>ICP-MS</a:t>
                      </a:r>
                      <a:endParaRPr lang="en-US" sz="10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000" b="1" u="none" strike="noStrike">
                          <a:effectLst/>
                        </a:rPr>
                        <a:t>SEM</a:t>
                      </a:r>
                      <a:r>
                        <a:rPr lang="ja-JP" altLang="en-US" sz="1000" b="1" u="none" strike="noStrike">
                          <a:effectLst/>
                        </a:rPr>
                        <a:t>試料台</a:t>
                      </a:r>
                      <a:endParaRPr lang="ja-JP" altLang="en-US" sz="10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000" b="1" u="none" strike="noStrike">
                          <a:effectLst/>
                        </a:rPr>
                        <a:t>溶解液</a:t>
                      </a:r>
                      <a:endParaRPr lang="ja-JP" altLang="en-US" sz="10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000" b="1" u="none" strike="noStrike">
                          <a:effectLst/>
                        </a:rPr>
                        <a:t>形状（おおよそ）</a:t>
                      </a:r>
                      <a:endParaRPr lang="ja-JP" altLang="en-US" sz="10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extLst>
                  <a:ext uri="{0D108BD9-81ED-4DB2-BD59-A6C34878D82A}">
                    <a16:rowId xmlns:a16="http://schemas.microsoft.com/office/drawing/2014/main" val="609452133"/>
                  </a:ext>
                </a:extLst>
              </a:tr>
              <a:tr h="148985"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000" b="1" u="none" strike="noStrike" dirty="0">
                          <a:solidFill>
                            <a:srgbClr val="FF0000"/>
                          </a:solidFill>
                          <a:effectLst/>
                        </a:rPr>
                        <a:t>○</a:t>
                      </a:r>
                      <a:endParaRPr lang="ja-JP" altLang="en-US" sz="1000" b="1" i="0" u="none" strike="noStrike" dirty="0">
                        <a:solidFill>
                          <a:srgbClr val="FF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000" b="1" u="none" strike="noStrike">
                          <a:effectLst/>
                        </a:rPr>
                        <a:t>P53C18AR01</a:t>
                      </a:r>
                      <a:endParaRPr lang="en-US" sz="10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000" b="1" u="none" strike="noStrike">
                          <a:effectLst/>
                        </a:rPr>
                        <a:t>1</a:t>
                      </a:r>
                      <a:endParaRPr lang="en-US" altLang="ja-JP" sz="10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000" b="1" u="none" strike="noStrike">
                          <a:effectLst/>
                        </a:rPr>
                        <a:t>0.02</a:t>
                      </a:r>
                      <a:endParaRPr lang="en-US" altLang="ja-JP" sz="10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000" b="1" u="none" strike="noStrike">
                          <a:effectLst/>
                        </a:rPr>
                        <a:t>8.72E+04</a:t>
                      </a:r>
                      <a:endParaRPr lang="en-US" sz="10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000" b="1" u="none" strike="noStrike">
                          <a:effectLst/>
                        </a:rPr>
                        <a:t>○</a:t>
                      </a:r>
                      <a:endParaRPr lang="ja-JP" altLang="en-US" sz="10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000" b="1" u="none" strike="noStrike">
                          <a:effectLst/>
                        </a:rPr>
                        <a:t>-</a:t>
                      </a:r>
                      <a:endParaRPr lang="en-US" altLang="ja-JP" sz="10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000" b="1" u="none" strike="noStrike">
                          <a:effectLst/>
                        </a:rPr>
                        <a:t>-</a:t>
                      </a:r>
                      <a:endParaRPr lang="en-US" altLang="ja-JP" sz="10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000" b="1" u="none" strike="noStrike">
                          <a:effectLst/>
                        </a:rPr>
                        <a:t>-</a:t>
                      </a:r>
                      <a:endParaRPr lang="en-US" altLang="ja-JP" sz="10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000" b="1" u="none" strike="noStrike">
                          <a:effectLst/>
                        </a:rPr>
                        <a:t>-</a:t>
                      </a:r>
                      <a:endParaRPr lang="en-US" altLang="ja-JP" sz="10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000" b="1" u="none" strike="noStrike">
                          <a:effectLst/>
                        </a:rPr>
                        <a:t>　</a:t>
                      </a:r>
                      <a:endParaRPr lang="ja-JP" altLang="en-US" sz="10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000" b="1" u="none" strike="noStrike">
                          <a:effectLst/>
                        </a:rPr>
                        <a:t>　</a:t>
                      </a:r>
                      <a:endParaRPr lang="ja-JP" altLang="en-US" sz="10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l-GR" sz="1000" b="1" u="none" strike="noStrike">
                          <a:effectLst/>
                        </a:rPr>
                        <a:t>Φ50</a:t>
                      </a:r>
                      <a:r>
                        <a:rPr lang="en-US" sz="1000" b="1" u="none" strike="noStrike">
                          <a:effectLst/>
                        </a:rPr>
                        <a:t>mm</a:t>
                      </a:r>
                      <a:r>
                        <a:rPr lang="ja-JP" altLang="en-US" sz="1000" b="1" u="none" strike="noStrike">
                          <a:effectLst/>
                        </a:rPr>
                        <a:t>スミヤ </a:t>
                      </a:r>
                      <a:r>
                        <a:rPr lang="en-US" altLang="ja-JP" sz="1000" b="1" u="none" strike="noStrike">
                          <a:effectLst/>
                        </a:rPr>
                        <a:t>1/4</a:t>
                      </a:r>
                      <a:r>
                        <a:rPr lang="ja-JP" altLang="en-US" sz="1000" b="1" u="none" strike="noStrike">
                          <a:effectLst/>
                        </a:rPr>
                        <a:t>未満</a:t>
                      </a:r>
                      <a:endParaRPr lang="ja-JP" altLang="en-US" sz="10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extLst>
                  <a:ext uri="{0D108BD9-81ED-4DB2-BD59-A6C34878D82A}">
                    <a16:rowId xmlns:a16="http://schemas.microsoft.com/office/drawing/2014/main" val="316246504"/>
                  </a:ext>
                </a:extLst>
              </a:tr>
              <a:tr h="148985"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000" b="1" u="none" strike="noStrike" dirty="0">
                          <a:solidFill>
                            <a:srgbClr val="FF0000"/>
                          </a:solidFill>
                          <a:effectLst/>
                        </a:rPr>
                        <a:t>○</a:t>
                      </a:r>
                      <a:endParaRPr lang="ja-JP" altLang="en-US" sz="1000" b="1" i="0" u="none" strike="noStrike" dirty="0">
                        <a:solidFill>
                          <a:srgbClr val="FF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000" b="1" u="none" strike="noStrike">
                          <a:effectLst/>
                        </a:rPr>
                        <a:t>P53C18CA01</a:t>
                      </a:r>
                      <a:endParaRPr lang="en-US" sz="10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000" b="1" u="none" strike="noStrike">
                          <a:effectLst/>
                        </a:rPr>
                        <a:t>1</a:t>
                      </a:r>
                      <a:endParaRPr lang="en-US" altLang="ja-JP" sz="10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000" b="1" u="none" strike="noStrike">
                          <a:effectLst/>
                        </a:rPr>
                        <a:t>0.07</a:t>
                      </a:r>
                      <a:endParaRPr lang="en-US" altLang="ja-JP" sz="10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000" b="1" u="none" strike="noStrike">
                          <a:effectLst/>
                        </a:rPr>
                        <a:t>3.05E+05</a:t>
                      </a:r>
                      <a:endParaRPr lang="en-US" sz="10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000" b="1" u="none" strike="noStrike">
                          <a:effectLst/>
                        </a:rPr>
                        <a:t>-</a:t>
                      </a:r>
                      <a:endParaRPr lang="en-US" altLang="ja-JP" sz="10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000" b="1" u="none" strike="noStrike">
                          <a:effectLst/>
                        </a:rPr>
                        <a:t>-</a:t>
                      </a:r>
                      <a:endParaRPr lang="en-US" altLang="ja-JP" sz="10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000" b="1" u="none" strike="noStrike">
                          <a:effectLst/>
                        </a:rPr>
                        <a:t>-</a:t>
                      </a:r>
                      <a:endParaRPr lang="en-US" altLang="ja-JP" sz="10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000" b="1" u="none" strike="noStrike">
                          <a:effectLst/>
                        </a:rPr>
                        <a:t>-</a:t>
                      </a:r>
                      <a:endParaRPr lang="en-US" altLang="ja-JP" sz="10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000" b="1" u="none" strike="noStrike">
                          <a:effectLst/>
                        </a:rPr>
                        <a:t>○</a:t>
                      </a:r>
                      <a:endParaRPr lang="ja-JP" altLang="en-US" sz="10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000" b="1" u="none" strike="noStrike">
                          <a:effectLst/>
                        </a:rPr>
                        <a:t>　</a:t>
                      </a:r>
                      <a:endParaRPr lang="ja-JP" altLang="en-US" sz="10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000" b="1" u="none" strike="noStrike">
                          <a:effectLst/>
                        </a:rPr>
                        <a:t>1</a:t>
                      </a:r>
                      <a:endParaRPr lang="en-US" altLang="ja-JP" sz="10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l-GR" sz="1000" b="1" u="none" strike="noStrike">
                          <a:effectLst/>
                        </a:rPr>
                        <a:t>Φ30</a:t>
                      </a:r>
                      <a:r>
                        <a:rPr lang="en-US" sz="1000" b="1" u="none" strike="noStrike">
                          <a:effectLst/>
                        </a:rPr>
                        <a:t>mm×50mm</a:t>
                      </a:r>
                      <a:r>
                        <a:rPr lang="ja-JP" altLang="en-US" sz="1000" b="1" u="none" strike="noStrike">
                          <a:effectLst/>
                        </a:rPr>
                        <a:t>ポリ容器</a:t>
                      </a:r>
                      <a:endParaRPr lang="ja-JP" altLang="en-US" sz="10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extLst>
                  <a:ext uri="{0D108BD9-81ED-4DB2-BD59-A6C34878D82A}">
                    <a16:rowId xmlns:a16="http://schemas.microsoft.com/office/drawing/2014/main" val="981705211"/>
                  </a:ext>
                </a:extLst>
              </a:tr>
              <a:tr h="148985"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000" b="1" u="none" strike="noStrike" dirty="0">
                          <a:solidFill>
                            <a:srgbClr val="FF0000"/>
                          </a:solidFill>
                          <a:effectLst/>
                        </a:rPr>
                        <a:t>○</a:t>
                      </a:r>
                      <a:endParaRPr lang="ja-JP" altLang="en-US" sz="1000" b="1" i="0" u="none" strike="noStrike" dirty="0">
                        <a:solidFill>
                          <a:srgbClr val="FF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000" b="1" u="none" strike="noStrike">
                          <a:effectLst/>
                        </a:rPr>
                        <a:t>P53C18CA02</a:t>
                      </a:r>
                      <a:endParaRPr lang="en-US" sz="10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000" b="1" u="none" strike="noStrike">
                          <a:effectLst/>
                        </a:rPr>
                        <a:t>1</a:t>
                      </a:r>
                      <a:endParaRPr lang="en-US" altLang="ja-JP" sz="10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000" b="1" u="none" strike="noStrike">
                          <a:effectLst/>
                        </a:rPr>
                        <a:t>0.01</a:t>
                      </a:r>
                      <a:endParaRPr lang="en-US" altLang="ja-JP" sz="10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000" b="1" u="none" strike="noStrike">
                          <a:effectLst/>
                        </a:rPr>
                        <a:t>4.36E+04</a:t>
                      </a:r>
                      <a:endParaRPr lang="en-US" sz="10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000" b="1" u="none" strike="noStrike">
                          <a:effectLst/>
                        </a:rPr>
                        <a:t>-</a:t>
                      </a:r>
                      <a:endParaRPr lang="en-US" altLang="ja-JP" sz="10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000" b="1" u="none" strike="noStrike">
                          <a:effectLst/>
                        </a:rPr>
                        <a:t>-</a:t>
                      </a:r>
                      <a:endParaRPr lang="en-US" altLang="ja-JP" sz="10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000" b="1" u="none" strike="noStrike">
                          <a:effectLst/>
                        </a:rPr>
                        <a:t>-</a:t>
                      </a:r>
                      <a:endParaRPr lang="en-US" altLang="ja-JP" sz="10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000" b="1" u="none" strike="noStrike">
                          <a:effectLst/>
                        </a:rPr>
                        <a:t>-</a:t>
                      </a:r>
                      <a:endParaRPr lang="en-US" altLang="ja-JP" sz="10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000" b="1" u="none" strike="noStrike">
                          <a:effectLst/>
                        </a:rPr>
                        <a:t>○</a:t>
                      </a:r>
                      <a:endParaRPr lang="ja-JP" altLang="en-US" sz="10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000" b="1" u="none" strike="noStrike">
                          <a:effectLst/>
                        </a:rPr>
                        <a:t>　</a:t>
                      </a:r>
                      <a:endParaRPr lang="ja-JP" altLang="en-US" sz="10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000" b="1" u="none" strike="noStrike">
                          <a:effectLst/>
                        </a:rPr>
                        <a:t>1</a:t>
                      </a:r>
                      <a:endParaRPr lang="en-US" altLang="ja-JP" sz="10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l-GR" sz="1000" b="1" u="none" strike="noStrike">
                          <a:effectLst/>
                        </a:rPr>
                        <a:t>Φ30</a:t>
                      </a:r>
                      <a:r>
                        <a:rPr lang="en-US" sz="1000" b="1" u="none" strike="noStrike">
                          <a:effectLst/>
                        </a:rPr>
                        <a:t>mm×40mm</a:t>
                      </a:r>
                      <a:r>
                        <a:rPr lang="ja-JP" altLang="en-US" sz="1000" b="1" u="none" strike="noStrike">
                          <a:effectLst/>
                        </a:rPr>
                        <a:t>ポリ容器</a:t>
                      </a:r>
                      <a:endParaRPr lang="ja-JP" altLang="en-US" sz="10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extLst>
                  <a:ext uri="{0D108BD9-81ED-4DB2-BD59-A6C34878D82A}">
                    <a16:rowId xmlns:a16="http://schemas.microsoft.com/office/drawing/2014/main" val="1418137436"/>
                  </a:ext>
                </a:extLst>
              </a:tr>
              <a:tr h="148985"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000" b="1" u="none" strike="noStrike" dirty="0">
                          <a:solidFill>
                            <a:srgbClr val="FF0000"/>
                          </a:solidFill>
                          <a:effectLst/>
                        </a:rPr>
                        <a:t>○</a:t>
                      </a:r>
                      <a:endParaRPr lang="ja-JP" altLang="en-US" sz="1000" b="1" i="0" u="none" strike="noStrike" dirty="0">
                        <a:solidFill>
                          <a:srgbClr val="FF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000" b="1" u="none" strike="noStrike">
                          <a:effectLst/>
                        </a:rPr>
                        <a:t>P53C18SE01</a:t>
                      </a:r>
                      <a:endParaRPr lang="en-US" sz="10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000" b="1" u="none" strike="noStrike">
                          <a:effectLst/>
                        </a:rPr>
                        <a:t>1</a:t>
                      </a:r>
                      <a:endParaRPr lang="en-US" altLang="ja-JP" sz="10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000" b="1" u="none" strike="noStrike">
                          <a:effectLst/>
                        </a:rPr>
                        <a:t>0.01</a:t>
                      </a:r>
                      <a:endParaRPr lang="en-US" altLang="ja-JP" sz="10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000" b="1" u="none" strike="noStrike">
                          <a:effectLst/>
                        </a:rPr>
                        <a:t>4.36E+04</a:t>
                      </a:r>
                      <a:endParaRPr lang="en-US" sz="10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000" b="1" u="none" strike="noStrike">
                          <a:effectLst/>
                        </a:rPr>
                        <a:t>-</a:t>
                      </a:r>
                      <a:endParaRPr lang="en-US" altLang="ja-JP" sz="10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000" b="1" u="none" strike="noStrike">
                          <a:effectLst/>
                        </a:rPr>
                        <a:t>○</a:t>
                      </a:r>
                      <a:endParaRPr lang="ja-JP" altLang="en-US" sz="10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000" b="1" u="none" strike="noStrike">
                          <a:effectLst/>
                        </a:rPr>
                        <a:t>×</a:t>
                      </a:r>
                      <a:endParaRPr lang="en-US" altLang="ja-JP" sz="10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000" b="1" u="none" strike="noStrike">
                          <a:effectLst/>
                        </a:rPr>
                        <a:t>-</a:t>
                      </a:r>
                      <a:endParaRPr lang="en-US" altLang="ja-JP" sz="10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000" b="1" u="none" strike="noStrike">
                          <a:effectLst/>
                        </a:rPr>
                        <a:t>-</a:t>
                      </a:r>
                      <a:endParaRPr lang="en-US" altLang="ja-JP" sz="10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000" b="1" u="none" strike="noStrike">
                          <a:effectLst/>
                        </a:rPr>
                        <a:t>1</a:t>
                      </a:r>
                      <a:endParaRPr lang="en-US" altLang="ja-JP" sz="10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000" b="1" u="none" strike="noStrike">
                          <a:effectLst/>
                        </a:rPr>
                        <a:t>　</a:t>
                      </a:r>
                      <a:endParaRPr lang="ja-JP" altLang="en-US" sz="10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000" b="1" u="none" strike="noStrike">
                          <a:effectLst/>
                        </a:rPr>
                        <a:t>□10mm</a:t>
                      </a:r>
                      <a:r>
                        <a:rPr lang="ja-JP" altLang="en-US" sz="1000" b="1" u="none" strike="noStrike">
                          <a:effectLst/>
                        </a:rPr>
                        <a:t>ブロック</a:t>
                      </a:r>
                      <a:endParaRPr lang="ja-JP" altLang="en-US" sz="10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extLst>
                  <a:ext uri="{0D108BD9-81ED-4DB2-BD59-A6C34878D82A}">
                    <a16:rowId xmlns:a16="http://schemas.microsoft.com/office/drawing/2014/main" val="1678212292"/>
                  </a:ext>
                </a:extLst>
              </a:tr>
              <a:tr h="148985"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000" b="1" u="none" strike="noStrike" dirty="0">
                          <a:solidFill>
                            <a:srgbClr val="FF0000"/>
                          </a:solidFill>
                          <a:effectLst/>
                        </a:rPr>
                        <a:t>○</a:t>
                      </a:r>
                      <a:endParaRPr lang="ja-JP" altLang="en-US" sz="1000" b="1" i="0" u="none" strike="noStrike" dirty="0">
                        <a:solidFill>
                          <a:srgbClr val="FF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000" b="1" u="none" strike="noStrike">
                          <a:effectLst/>
                        </a:rPr>
                        <a:t>P53C18SE02</a:t>
                      </a:r>
                      <a:endParaRPr lang="en-US" sz="10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000" b="1" u="none" strike="noStrike">
                          <a:effectLst/>
                        </a:rPr>
                        <a:t>1</a:t>
                      </a:r>
                      <a:endParaRPr lang="en-US" altLang="ja-JP" sz="10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000" b="1" u="none" strike="noStrike">
                          <a:effectLst/>
                        </a:rPr>
                        <a:t>0.01</a:t>
                      </a:r>
                      <a:endParaRPr lang="en-US" altLang="ja-JP" sz="10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000" b="1" u="none" strike="noStrike">
                          <a:effectLst/>
                        </a:rPr>
                        <a:t>4.36E+04</a:t>
                      </a:r>
                      <a:endParaRPr lang="en-US" sz="10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000" b="1" u="none" strike="noStrike">
                          <a:effectLst/>
                        </a:rPr>
                        <a:t>-</a:t>
                      </a:r>
                      <a:endParaRPr lang="en-US" altLang="ja-JP" sz="10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000" b="1" u="none" strike="noStrike">
                          <a:effectLst/>
                        </a:rPr>
                        <a:t>○</a:t>
                      </a:r>
                      <a:endParaRPr lang="ja-JP" altLang="en-US" sz="10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000" b="1" u="none" strike="noStrike">
                          <a:effectLst/>
                        </a:rPr>
                        <a:t>×</a:t>
                      </a:r>
                      <a:endParaRPr lang="en-US" altLang="ja-JP" sz="10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000" b="1" u="none" strike="noStrike">
                          <a:effectLst/>
                        </a:rPr>
                        <a:t>-</a:t>
                      </a:r>
                      <a:endParaRPr lang="en-US" altLang="ja-JP" sz="10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000" b="1" u="none" strike="noStrike">
                          <a:effectLst/>
                        </a:rPr>
                        <a:t>-</a:t>
                      </a:r>
                      <a:endParaRPr lang="en-US" altLang="ja-JP" sz="10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000" b="1" u="none" strike="noStrike">
                          <a:effectLst/>
                        </a:rPr>
                        <a:t>1</a:t>
                      </a:r>
                      <a:endParaRPr lang="en-US" altLang="ja-JP" sz="10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000" b="1" u="none" strike="noStrike">
                          <a:effectLst/>
                        </a:rPr>
                        <a:t>　</a:t>
                      </a:r>
                      <a:endParaRPr lang="ja-JP" altLang="en-US" sz="10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000" b="1" u="none" strike="noStrike">
                          <a:effectLst/>
                        </a:rPr>
                        <a:t>□10mm</a:t>
                      </a:r>
                      <a:r>
                        <a:rPr lang="ja-JP" altLang="en-US" sz="1000" b="1" u="none" strike="noStrike">
                          <a:effectLst/>
                        </a:rPr>
                        <a:t>ブロック</a:t>
                      </a:r>
                      <a:endParaRPr lang="ja-JP" altLang="en-US" sz="10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extLst>
                  <a:ext uri="{0D108BD9-81ED-4DB2-BD59-A6C34878D82A}">
                    <a16:rowId xmlns:a16="http://schemas.microsoft.com/office/drawing/2014/main" val="2112902137"/>
                  </a:ext>
                </a:extLst>
              </a:tr>
              <a:tr h="152189"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000" b="1" u="none" strike="noStrike" dirty="0">
                          <a:solidFill>
                            <a:srgbClr val="FF0000"/>
                          </a:solidFill>
                          <a:effectLst/>
                        </a:rPr>
                        <a:t>○</a:t>
                      </a:r>
                      <a:endParaRPr lang="ja-JP" altLang="en-US" sz="1000" b="1" i="0" u="none" strike="noStrike" dirty="0">
                        <a:solidFill>
                          <a:srgbClr val="FF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000" b="1" u="none" strike="noStrike">
                          <a:effectLst/>
                        </a:rPr>
                        <a:t>P53C18SE03</a:t>
                      </a:r>
                      <a:endParaRPr lang="en-US" sz="10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000" b="1" u="none" strike="noStrike">
                          <a:effectLst/>
                        </a:rPr>
                        <a:t>1</a:t>
                      </a:r>
                      <a:endParaRPr lang="en-US" altLang="ja-JP" sz="10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000" b="1" u="none" strike="noStrike">
                          <a:effectLst/>
                        </a:rPr>
                        <a:t>0.01</a:t>
                      </a:r>
                      <a:endParaRPr lang="en-US" altLang="ja-JP" sz="10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000" b="1" u="none" strike="noStrike">
                          <a:effectLst/>
                        </a:rPr>
                        <a:t>4.36E+04</a:t>
                      </a:r>
                      <a:endParaRPr lang="en-US" sz="10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000" b="1" u="none" strike="noStrike">
                          <a:effectLst/>
                        </a:rPr>
                        <a:t>-</a:t>
                      </a:r>
                      <a:endParaRPr lang="en-US" altLang="ja-JP" sz="10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000" b="1" u="none" strike="noStrike">
                          <a:effectLst/>
                        </a:rPr>
                        <a:t>○</a:t>
                      </a:r>
                      <a:endParaRPr lang="ja-JP" altLang="en-US" sz="10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000" b="1" u="none" strike="noStrike">
                          <a:effectLst/>
                        </a:rPr>
                        <a:t>×</a:t>
                      </a:r>
                      <a:endParaRPr lang="en-US" altLang="ja-JP" sz="10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000" b="1" u="none" strike="noStrike">
                          <a:effectLst/>
                        </a:rPr>
                        <a:t>-</a:t>
                      </a:r>
                      <a:endParaRPr lang="en-US" altLang="ja-JP" sz="10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000" b="1" u="none" strike="noStrike">
                          <a:effectLst/>
                        </a:rPr>
                        <a:t>-</a:t>
                      </a:r>
                      <a:endParaRPr lang="en-US" altLang="ja-JP" sz="10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000" b="1" u="none" strike="noStrike" dirty="0">
                          <a:effectLst/>
                        </a:rPr>
                        <a:t>1</a:t>
                      </a:r>
                      <a:endParaRPr lang="en-US" altLang="ja-JP" sz="1000" b="1" i="0" u="none" strike="noStrike" dirty="0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000" b="1" u="none" strike="noStrike">
                          <a:effectLst/>
                        </a:rPr>
                        <a:t>　</a:t>
                      </a:r>
                      <a:endParaRPr lang="ja-JP" altLang="en-US" sz="10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000" b="1" u="none" strike="noStrike" dirty="0">
                          <a:effectLst/>
                        </a:rPr>
                        <a:t>□10mm</a:t>
                      </a:r>
                      <a:r>
                        <a:rPr lang="ja-JP" altLang="en-US" sz="1000" b="1" u="none" strike="noStrike" dirty="0">
                          <a:effectLst/>
                        </a:rPr>
                        <a:t>ブロック</a:t>
                      </a:r>
                      <a:endParaRPr lang="ja-JP" altLang="en-US" sz="1000" b="1" i="0" u="none" strike="noStrike" dirty="0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extLst>
                  <a:ext uri="{0D108BD9-81ED-4DB2-BD59-A6C34878D82A}">
                    <a16:rowId xmlns:a16="http://schemas.microsoft.com/office/drawing/2014/main" val="658426944"/>
                  </a:ext>
                </a:extLst>
              </a:tr>
            </a:tbl>
          </a:graphicData>
        </a:graphic>
      </p:graphicFrame>
      <p:sp>
        <p:nvSpPr>
          <p:cNvPr id="34" name="テキスト ボックス 33">
            <a:extLst>
              <a:ext uri="{FF2B5EF4-FFF2-40B4-BE49-F238E27FC236}">
                <a16:creationId xmlns:a16="http://schemas.microsoft.com/office/drawing/2014/main" id="{73DBE952-6676-4BC1-921C-6FC9D10F51D2}"/>
              </a:ext>
            </a:extLst>
          </p:cNvPr>
          <p:cNvSpPr txBox="1"/>
          <p:nvPr/>
        </p:nvSpPr>
        <p:spPr>
          <a:xfrm>
            <a:off x="7874675" y="9000"/>
            <a:ext cx="2031325" cy="646331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kumimoji="1" lang="ja-JP" altLang="en-US" sz="3600" b="1" dirty="0">
                <a:latin typeface="+mn-ea"/>
              </a:rPr>
              <a:t>ドラフト</a:t>
            </a:r>
          </a:p>
        </p:txBody>
      </p:sp>
      <p:sp>
        <p:nvSpPr>
          <p:cNvPr id="40" name="テキスト ボックス 39">
            <a:extLst>
              <a:ext uri="{FF2B5EF4-FFF2-40B4-BE49-F238E27FC236}">
                <a16:creationId xmlns:a16="http://schemas.microsoft.com/office/drawing/2014/main" id="{EB6E4B97-85E0-45F6-A6DB-8DFE4C693C82}"/>
              </a:ext>
            </a:extLst>
          </p:cNvPr>
          <p:cNvSpPr txBox="1"/>
          <p:nvPr/>
        </p:nvSpPr>
        <p:spPr>
          <a:xfrm>
            <a:off x="778617" y="6538089"/>
            <a:ext cx="656706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ja-JP" altLang="en-US" sz="1100" b="1" dirty="0"/>
              <a:t>注）</a:t>
            </a:r>
            <a:r>
              <a:rPr kumimoji="1" lang="ja-JP" altLang="en-US" sz="1100" b="1" dirty="0">
                <a:solidFill>
                  <a:srgbClr val="FF0000"/>
                </a:solidFill>
              </a:rPr>
              <a:t>○が返却</a:t>
            </a:r>
            <a:r>
              <a:rPr kumimoji="1" lang="en-US" altLang="ja-JP" sz="1100" b="1" dirty="0">
                <a:solidFill>
                  <a:srgbClr val="FF0000"/>
                </a:solidFill>
              </a:rPr>
              <a:t>(NFD</a:t>
            </a:r>
            <a:r>
              <a:rPr kumimoji="1" lang="ja-JP" altLang="en-US" sz="1100" b="1" dirty="0">
                <a:solidFill>
                  <a:srgbClr val="FF0000"/>
                </a:solidFill>
              </a:rPr>
              <a:t>→</a:t>
            </a:r>
            <a:r>
              <a:rPr kumimoji="1" lang="en-US" altLang="ja-JP" sz="1100" b="1" dirty="0">
                <a:solidFill>
                  <a:srgbClr val="FF0000"/>
                </a:solidFill>
              </a:rPr>
              <a:t>FMF)</a:t>
            </a:r>
            <a:r>
              <a:rPr kumimoji="1" lang="ja-JP" altLang="en-US" sz="1100" b="1" dirty="0">
                <a:solidFill>
                  <a:srgbClr val="FF0000"/>
                </a:solidFill>
              </a:rPr>
              <a:t>希望のたたき台</a:t>
            </a:r>
            <a:r>
              <a:rPr kumimoji="1" lang="ja-JP" altLang="en-US" sz="1100" b="1" dirty="0"/>
              <a:t>です。</a:t>
            </a:r>
            <a:r>
              <a:rPr kumimoji="1" lang="en-US" altLang="ja-JP" sz="1100" b="1" dirty="0"/>
              <a:t>(P53C</a:t>
            </a:r>
            <a:r>
              <a:rPr kumimoji="1" lang="ja-JP" altLang="en-US" sz="1100" b="1" dirty="0"/>
              <a:t>から始まる番号は分割後の</a:t>
            </a:r>
            <a:r>
              <a:rPr kumimoji="1" lang="en-US" altLang="ja-JP" sz="1100" b="1" dirty="0"/>
              <a:t>NFD</a:t>
            </a:r>
            <a:r>
              <a:rPr kumimoji="1" lang="ja-JP" altLang="en-US" sz="1100" b="1" dirty="0"/>
              <a:t>社内管理番号</a:t>
            </a:r>
            <a:r>
              <a:rPr kumimoji="1" lang="en-US" altLang="ja-JP" sz="1100" b="1" dirty="0"/>
              <a:t>)</a:t>
            </a:r>
            <a:endParaRPr kumimoji="1" lang="ja-JP" altLang="en-US" sz="1100" b="1" dirty="0"/>
          </a:p>
        </p:txBody>
      </p:sp>
      <p:sp>
        <p:nvSpPr>
          <p:cNvPr id="37" name="テキスト ボックス 36">
            <a:extLst>
              <a:ext uri="{FF2B5EF4-FFF2-40B4-BE49-F238E27FC236}">
                <a16:creationId xmlns:a16="http://schemas.microsoft.com/office/drawing/2014/main" id="{24B02C8D-1D93-4372-9D67-EF9BF6257A7B}"/>
              </a:ext>
            </a:extLst>
          </p:cNvPr>
          <p:cNvSpPr txBox="1"/>
          <p:nvPr/>
        </p:nvSpPr>
        <p:spPr>
          <a:xfrm>
            <a:off x="5867419" y="2976149"/>
            <a:ext cx="2108269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kumimoji="1" lang="ja-JP" altLang="en-US" sz="1000" b="1" dirty="0">
                <a:solidFill>
                  <a:srgbClr val="0033CC"/>
                </a:solidFill>
              </a:rPr>
              <a:t>☆</a:t>
            </a:r>
            <a:r>
              <a:rPr kumimoji="1" lang="ja-JP" altLang="en-US" sz="1000" b="1" dirty="0" err="1">
                <a:solidFill>
                  <a:srgbClr val="0033CC"/>
                </a:solidFill>
              </a:rPr>
              <a:t>ろ</a:t>
            </a:r>
            <a:r>
              <a:rPr kumimoji="1" lang="ja-JP" altLang="en-US" sz="1000" b="1" dirty="0">
                <a:solidFill>
                  <a:srgbClr val="0033CC"/>
                </a:solidFill>
              </a:rPr>
              <a:t>紙表層をピンセットで削る。</a:t>
            </a:r>
          </a:p>
        </p:txBody>
      </p:sp>
    </p:spTree>
    <p:extLst>
      <p:ext uri="{BB962C8B-B14F-4D97-AF65-F5344CB8AC3E}">
        <p14:creationId xmlns:p14="http://schemas.microsoft.com/office/powerpoint/2010/main" val="425790750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図 3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7547" t="12189" r="7977" b="9969"/>
          <a:stretch/>
        </p:blipFill>
        <p:spPr>
          <a:xfrm>
            <a:off x="1323701" y="619901"/>
            <a:ext cx="3553521" cy="2455816"/>
          </a:xfrm>
          <a:prstGeom prst="rect">
            <a:avLst/>
          </a:prstGeom>
        </p:spPr>
      </p:pic>
      <p:sp>
        <p:nvSpPr>
          <p:cNvPr id="5" name="正方形/長方形 4"/>
          <p:cNvSpPr/>
          <p:nvPr/>
        </p:nvSpPr>
        <p:spPr>
          <a:xfrm rot="19380000">
            <a:off x="3921934" y="686658"/>
            <a:ext cx="216000" cy="216000"/>
          </a:xfrm>
          <a:prstGeom prst="rect">
            <a:avLst/>
          </a:prstGeom>
          <a:noFill/>
          <a:ln w="25400">
            <a:solidFill>
              <a:srgbClr val="0033CC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6" name="正方形/長方形 5"/>
          <p:cNvSpPr/>
          <p:nvPr/>
        </p:nvSpPr>
        <p:spPr>
          <a:xfrm rot="13877496">
            <a:off x="3752116" y="1962473"/>
            <a:ext cx="216000" cy="216000"/>
          </a:xfrm>
          <a:prstGeom prst="rect">
            <a:avLst/>
          </a:prstGeom>
          <a:noFill/>
          <a:ln w="25400">
            <a:solidFill>
              <a:srgbClr val="0033CC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7" name="正方形/長方形 6"/>
          <p:cNvSpPr/>
          <p:nvPr/>
        </p:nvSpPr>
        <p:spPr>
          <a:xfrm rot="13877496">
            <a:off x="3895807" y="2141000"/>
            <a:ext cx="216000" cy="216000"/>
          </a:xfrm>
          <a:prstGeom prst="rect">
            <a:avLst/>
          </a:prstGeom>
          <a:noFill/>
          <a:ln w="25400">
            <a:solidFill>
              <a:srgbClr val="0033CC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cxnSp>
        <p:nvCxnSpPr>
          <p:cNvPr id="8" name="直線コネクタ 7"/>
          <p:cNvCxnSpPr/>
          <p:nvPr/>
        </p:nvCxnSpPr>
        <p:spPr>
          <a:xfrm>
            <a:off x="2613047" y="1695112"/>
            <a:ext cx="130151" cy="705704"/>
          </a:xfrm>
          <a:prstGeom prst="line">
            <a:avLst/>
          </a:prstGeom>
          <a:ln w="25400">
            <a:solidFill>
              <a:srgbClr val="0033CC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1" name="図 10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brigh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2976" t="40127" r="41881" b="37651"/>
          <a:stretch/>
        </p:blipFill>
        <p:spPr>
          <a:xfrm>
            <a:off x="6270174" y="97602"/>
            <a:ext cx="1222282" cy="1345280"/>
          </a:xfrm>
          <a:prstGeom prst="rect">
            <a:avLst/>
          </a:prstGeom>
        </p:spPr>
      </p:pic>
      <p:pic>
        <p:nvPicPr>
          <p:cNvPr id="12" name="図 11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rightnessContrast brigh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2500" t="39111" r="41310" b="37778"/>
          <a:stretch/>
        </p:blipFill>
        <p:spPr>
          <a:xfrm>
            <a:off x="6322427" y="2193383"/>
            <a:ext cx="1264999" cy="1354294"/>
          </a:xfrm>
          <a:prstGeom prst="rect">
            <a:avLst/>
          </a:prstGeom>
        </p:spPr>
      </p:pic>
      <p:pic>
        <p:nvPicPr>
          <p:cNvPr id="13" name="図 12"/>
          <p:cNvPicPr>
            <a:picLocks noChangeAspect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rightnessContrast brigh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1167" t="41397" r="41024" b="31809"/>
          <a:stretch/>
        </p:blipFill>
        <p:spPr>
          <a:xfrm>
            <a:off x="8385403" y="2193383"/>
            <a:ext cx="1205330" cy="1360025"/>
          </a:xfrm>
          <a:prstGeom prst="rect">
            <a:avLst/>
          </a:prstGeom>
        </p:spPr>
      </p:pic>
      <p:pic>
        <p:nvPicPr>
          <p:cNvPr id="14" name="図 13"/>
          <p:cNvPicPr>
            <a:picLocks noChangeAspect="1"/>
          </p:cNvPicPr>
          <p:nvPr/>
        </p:nvPicPr>
        <p:blipFill rotWithShape="1">
          <a:blip r:embed="rId10" cstate="print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rightnessContrast brigh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1071" t="39238" r="39500" b="32318"/>
          <a:stretch/>
        </p:blipFill>
        <p:spPr>
          <a:xfrm>
            <a:off x="4704500" y="3379837"/>
            <a:ext cx="1263044" cy="1386873"/>
          </a:xfrm>
          <a:prstGeom prst="rect">
            <a:avLst/>
          </a:prstGeom>
        </p:spPr>
      </p:pic>
      <p:cxnSp>
        <p:nvCxnSpPr>
          <p:cNvPr id="15" name="直線矢印コネクタ 14"/>
          <p:cNvCxnSpPr>
            <a:stCxn id="5" idx="3"/>
            <a:endCxn id="11" idx="1"/>
          </p:cNvCxnSpPr>
          <p:nvPr/>
        </p:nvCxnSpPr>
        <p:spPr>
          <a:xfrm>
            <a:off x="4116187" y="729662"/>
            <a:ext cx="2153987" cy="40580"/>
          </a:xfrm>
          <a:prstGeom prst="straightConnector1">
            <a:avLst/>
          </a:prstGeom>
          <a:ln w="38100">
            <a:solidFill>
              <a:srgbClr val="0033CC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テキスト ボックス 17"/>
          <p:cNvSpPr txBox="1"/>
          <p:nvPr/>
        </p:nvSpPr>
        <p:spPr>
          <a:xfrm>
            <a:off x="5119444" y="769731"/>
            <a:ext cx="74571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kumimoji="1" lang="ja-JP" altLang="en-US" b="1" dirty="0">
                <a:solidFill>
                  <a:srgbClr val="0033CC"/>
                </a:solidFill>
              </a:rPr>
              <a:t>切断</a:t>
            </a:r>
            <a:r>
              <a:rPr kumimoji="1" lang="en-US" altLang="ja-JP" b="1" dirty="0">
                <a:solidFill>
                  <a:srgbClr val="0033CC"/>
                </a:solidFill>
              </a:rPr>
              <a:t>/</a:t>
            </a:r>
          </a:p>
          <a:p>
            <a:pPr algn="ctr"/>
            <a:r>
              <a:rPr kumimoji="1" lang="ja-JP" altLang="en-US" b="1" dirty="0">
                <a:solidFill>
                  <a:srgbClr val="0033CC"/>
                </a:solidFill>
              </a:rPr>
              <a:t>貼付</a:t>
            </a:r>
          </a:p>
        </p:txBody>
      </p:sp>
      <p:sp>
        <p:nvSpPr>
          <p:cNvPr id="22" name="テキスト ボックス 21"/>
          <p:cNvSpPr txBox="1"/>
          <p:nvPr/>
        </p:nvSpPr>
        <p:spPr>
          <a:xfrm>
            <a:off x="5243931" y="2079657"/>
            <a:ext cx="74571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kumimoji="1" lang="ja-JP" altLang="en-US" b="1" dirty="0">
                <a:solidFill>
                  <a:srgbClr val="0033CC"/>
                </a:solidFill>
              </a:rPr>
              <a:t>切断</a:t>
            </a:r>
            <a:r>
              <a:rPr kumimoji="1" lang="en-US" altLang="ja-JP" b="1" dirty="0">
                <a:solidFill>
                  <a:srgbClr val="0033CC"/>
                </a:solidFill>
              </a:rPr>
              <a:t>/</a:t>
            </a:r>
          </a:p>
          <a:p>
            <a:pPr algn="ctr"/>
            <a:r>
              <a:rPr kumimoji="1" lang="ja-JP" altLang="en-US" b="1" dirty="0">
                <a:solidFill>
                  <a:srgbClr val="0033CC"/>
                </a:solidFill>
              </a:rPr>
              <a:t>貼付</a:t>
            </a:r>
          </a:p>
        </p:txBody>
      </p:sp>
      <p:sp>
        <p:nvSpPr>
          <p:cNvPr id="27" name="テキスト ボックス 26"/>
          <p:cNvSpPr txBox="1"/>
          <p:nvPr/>
        </p:nvSpPr>
        <p:spPr>
          <a:xfrm>
            <a:off x="3657075" y="4199656"/>
            <a:ext cx="74571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kumimoji="1" lang="ja-JP" altLang="en-US" b="1" dirty="0">
                <a:solidFill>
                  <a:srgbClr val="0033CC"/>
                </a:solidFill>
              </a:rPr>
              <a:t>切断</a:t>
            </a:r>
            <a:r>
              <a:rPr kumimoji="1" lang="en-US" altLang="ja-JP" b="1" dirty="0">
                <a:solidFill>
                  <a:srgbClr val="0033CC"/>
                </a:solidFill>
              </a:rPr>
              <a:t>/</a:t>
            </a:r>
          </a:p>
          <a:p>
            <a:pPr algn="ctr"/>
            <a:r>
              <a:rPr kumimoji="1" lang="ja-JP" altLang="en-US" b="1" dirty="0">
                <a:solidFill>
                  <a:srgbClr val="0033CC"/>
                </a:solidFill>
              </a:rPr>
              <a:t>貼付</a:t>
            </a:r>
          </a:p>
        </p:txBody>
      </p:sp>
      <p:sp>
        <p:nvSpPr>
          <p:cNvPr id="28" name="テキスト ボックス 27"/>
          <p:cNvSpPr txBox="1"/>
          <p:nvPr/>
        </p:nvSpPr>
        <p:spPr>
          <a:xfrm>
            <a:off x="6088037" y="1430325"/>
            <a:ext cx="16049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kumimoji="1" lang="en-US" altLang="ja-JP" dirty="0"/>
              <a:t>P53C19SE01(1)</a:t>
            </a:r>
            <a:endParaRPr kumimoji="1" lang="ja-JP" altLang="en-US" dirty="0"/>
          </a:p>
        </p:txBody>
      </p:sp>
      <p:sp>
        <p:nvSpPr>
          <p:cNvPr id="29" name="テキスト ボックス 28"/>
          <p:cNvSpPr txBox="1"/>
          <p:nvPr/>
        </p:nvSpPr>
        <p:spPr>
          <a:xfrm>
            <a:off x="6112081" y="1705865"/>
            <a:ext cx="155683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kumimoji="1" lang="ja-JP" altLang="en-US" sz="1400" b="1" dirty="0">
                <a:solidFill>
                  <a:srgbClr val="0033CC"/>
                </a:solidFill>
              </a:rPr>
              <a:t>□</a:t>
            </a:r>
            <a:r>
              <a:rPr kumimoji="1" lang="en-US" altLang="ja-JP" sz="1400" b="1" dirty="0">
                <a:solidFill>
                  <a:srgbClr val="0033CC"/>
                </a:solidFill>
              </a:rPr>
              <a:t>10mm</a:t>
            </a:r>
            <a:r>
              <a:rPr kumimoji="1" lang="ja-JP" altLang="en-US" sz="1400" b="1" dirty="0">
                <a:solidFill>
                  <a:srgbClr val="0033CC"/>
                </a:solidFill>
              </a:rPr>
              <a:t>ブロック</a:t>
            </a:r>
          </a:p>
        </p:txBody>
      </p:sp>
      <p:sp>
        <p:nvSpPr>
          <p:cNvPr id="30" name="テキスト ボックス 29"/>
          <p:cNvSpPr txBox="1"/>
          <p:nvPr/>
        </p:nvSpPr>
        <p:spPr>
          <a:xfrm>
            <a:off x="6102846" y="3526106"/>
            <a:ext cx="16578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kumimoji="1" lang="en-US" altLang="ja-JP" dirty="0"/>
              <a:t>P53C19SE02 (1)</a:t>
            </a:r>
            <a:endParaRPr kumimoji="1" lang="ja-JP" altLang="en-US" dirty="0"/>
          </a:p>
        </p:txBody>
      </p:sp>
      <p:sp>
        <p:nvSpPr>
          <p:cNvPr id="31" name="テキスト ボックス 30"/>
          <p:cNvSpPr txBox="1"/>
          <p:nvPr/>
        </p:nvSpPr>
        <p:spPr>
          <a:xfrm>
            <a:off x="6153340" y="3801646"/>
            <a:ext cx="155683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kumimoji="1" lang="ja-JP" altLang="en-US" sz="1400" b="1" dirty="0">
                <a:solidFill>
                  <a:srgbClr val="0033CC"/>
                </a:solidFill>
              </a:rPr>
              <a:t>□</a:t>
            </a:r>
            <a:r>
              <a:rPr kumimoji="1" lang="en-US" altLang="ja-JP" sz="1400" b="1" dirty="0">
                <a:solidFill>
                  <a:srgbClr val="0033CC"/>
                </a:solidFill>
              </a:rPr>
              <a:t>10mm</a:t>
            </a:r>
            <a:r>
              <a:rPr kumimoji="1" lang="ja-JP" altLang="en-US" sz="1400" b="1" dirty="0">
                <a:solidFill>
                  <a:srgbClr val="0033CC"/>
                </a:solidFill>
              </a:rPr>
              <a:t>ブロック</a:t>
            </a:r>
          </a:p>
        </p:txBody>
      </p:sp>
      <p:sp>
        <p:nvSpPr>
          <p:cNvPr id="32" name="テキスト ボックス 31"/>
          <p:cNvSpPr txBox="1"/>
          <p:nvPr/>
        </p:nvSpPr>
        <p:spPr>
          <a:xfrm>
            <a:off x="8220330" y="3510453"/>
            <a:ext cx="16578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kumimoji="1" lang="en-US" altLang="ja-JP" dirty="0"/>
              <a:t>P53C19SE03 (1)</a:t>
            </a:r>
            <a:endParaRPr kumimoji="1" lang="ja-JP" altLang="en-US" dirty="0"/>
          </a:p>
        </p:txBody>
      </p:sp>
      <p:sp>
        <p:nvSpPr>
          <p:cNvPr id="33" name="テキスト ボックス 32"/>
          <p:cNvSpPr txBox="1"/>
          <p:nvPr/>
        </p:nvSpPr>
        <p:spPr>
          <a:xfrm>
            <a:off x="8270824" y="3785993"/>
            <a:ext cx="155683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kumimoji="1" lang="ja-JP" altLang="en-US" sz="1400" b="1" dirty="0">
                <a:solidFill>
                  <a:srgbClr val="0033CC"/>
                </a:solidFill>
              </a:rPr>
              <a:t>□</a:t>
            </a:r>
            <a:r>
              <a:rPr kumimoji="1" lang="en-US" altLang="ja-JP" sz="1400" b="1" dirty="0">
                <a:solidFill>
                  <a:srgbClr val="0033CC"/>
                </a:solidFill>
              </a:rPr>
              <a:t>10mm</a:t>
            </a:r>
            <a:r>
              <a:rPr kumimoji="1" lang="ja-JP" altLang="en-US" sz="1400" b="1" dirty="0">
                <a:solidFill>
                  <a:srgbClr val="0033CC"/>
                </a:solidFill>
              </a:rPr>
              <a:t>ブロック</a:t>
            </a:r>
          </a:p>
        </p:txBody>
      </p:sp>
      <p:sp>
        <p:nvSpPr>
          <p:cNvPr id="37" name="テキスト ボックス 36"/>
          <p:cNvSpPr txBox="1"/>
          <p:nvPr/>
        </p:nvSpPr>
        <p:spPr>
          <a:xfrm>
            <a:off x="4574719" y="4728144"/>
            <a:ext cx="16578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kumimoji="1" lang="en-US" altLang="ja-JP" dirty="0"/>
              <a:t>P53C19SE04 (1)</a:t>
            </a:r>
            <a:endParaRPr kumimoji="1" lang="ja-JP" altLang="en-US" dirty="0"/>
          </a:p>
        </p:txBody>
      </p:sp>
      <p:sp>
        <p:nvSpPr>
          <p:cNvPr id="38" name="テキスト ボックス 37"/>
          <p:cNvSpPr txBox="1"/>
          <p:nvPr/>
        </p:nvSpPr>
        <p:spPr>
          <a:xfrm>
            <a:off x="4625213" y="5003684"/>
            <a:ext cx="155683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kumimoji="1" lang="ja-JP" altLang="en-US" sz="1400" b="1" dirty="0">
                <a:solidFill>
                  <a:srgbClr val="0033CC"/>
                </a:solidFill>
              </a:rPr>
              <a:t>□</a:t>
            </a:r>
            <a:r>
              <a:rPr kumimoji="1" lang="en-US" altLang="ja-JP" sz="1400" b="1" dirty="0">
                <a:solidFill>
                  <a:srgbClr val="0033CC"/>
                </a:solidFill>
              </a:rPr>
              <a:t>10mm</a:t>
            </a:r>
            <a:r>
              <a:rPr kumimoji="1" lang="ja-JP" altLang="en-US" sz="1400" b="1" dirty="0">
                <a:solidFill>
                  <a:srgbClr val="0033CC"/>
                </a:solidFill>
              </a:rPr>
              <a:t>ブロック</a:t>
            </a:r>
          </a:p>
        </p:txBody>
      </p:sp>
      <p:cxnSp>
        <p:nvCxnSpPr>
          <p:cNvPr id="39" name="直線矢印コネクタ 38"/>
          <p:cNvCxnSpPr>
            <a:endCxn id="13" idx="1"/>
          </p:cNvCxnSpPr>
          <p:nvPr/>
        </p:nvCxnSpPr>
        <p:spPr>
          <a:xfrm>
            <a:off x="7613516" y="2867989"/>
            <a:ext cx="771887" cy="5407"/>
          </a:xfrm>
          <a:prstGeom prst="straightConnector1">
            <a:avLst/>
          </a:prstGeom>
          <a:ln w="38100">
            <a:solidFill>
              <a:srgbClr val="0033CC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テキスト ボックス 40"/>
          <p:cNvSpPr txBox="1"/>
          <p:nvPr/>
        </p:nvSpPr>
        <p:spPr>
          <a:xfrm>
            <a:off x="7701728" y="2138405"/>
            <a:ext cx="543739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kumimoji="1" lang="ja-JP" altLang="en-US" sz="1400" b="1" dirty="0">
                <a:solidFill>
                  <a:srgbClr val="0033CC"/>
                </a:solidFill>
              </a:rPr>
              <a:t>表面</a:t>
            </a:r>
            <a:endParaRPr kumimoji="1" lang="en-US" altLang="ja-JP" sz="1400" b="1" dirty="0">
              <a:solidFill>
                <a:srgbClr val="0033CC"/>
              </a:solidFill>
            </a:endParaRPr>
          </a:p>
          <a:p>
            <a:pPr algn="ctr"/>
            <a:r>
              <a:rPr kumimoji="1" lang="ja-JP" altLang="en-US" sz="1400" b="1" dirty="0">
                <a:solidFill>
                  <a:srgbClr val="0033CC"/>
                </a:solidFill>
              </a:rPr>
              <a:t>繊維</a:t>
            </a:r>
            <a:endParaRPr kumimoji="1" lang="en-US" altLang="ja-JP" sz="1400" b="1" dirty="0">
              <a:solidFill>
                <a:srgbClr val="0033CC"/>
              </a:solidFill>
            </a:endParaRPr>
          </a:p>
          <a:p>
            <a:pPr algn="ctr"/>
            <a:r>
              <a:rPr kumimoji="1" lang="ja-JP" altLang="en-US" sz="1400" b="1" dirty="0">
                <a:solidFill>
                  <a:srgbClr val="0033CC"/>
                </a:solidFill>
              </a:rPr>
              <a:t>採取</a:t>
            </a:r>
          </a:p>
        </p:txBody>
      </p:sp>
      <p:pic>
        <p:nvPicPr>
          <p:cNvPr id="42" name="図 41"/>
          <p:cNvPicPr>
            <a:picLocks noChangeAspect="1"/>
          </p:cNvPicPr>
          <p:nvPr/>
        </p:nvPicPr>
        <p:blipFill rotWithShape="1">
          <a:blip r:embed="rId12" cstate="print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rightnessContrast bright="18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5357" t="23746" r="32643" b="26730"/>
          <a:stretch/>
        </p:blipFill>
        <p:spPr>
          <a:xfrm>
            <a:off x="1695565" y="3372604"/>
            <a:ext cx="1436898" cy="1667829"/>
          </a:xfrm>
          <a:prstGeom prst="rect">
            <a:avLst/>
          </a:prstGeom>
        </p:spPr>
      </p:pic>
      <p:sp>
        <p:nvSpPr>
          <p:cNvPr id="43" name="テキスト ボックス 42"/>
          <p:cNvSpPr txBox="1"/>
          <p:nvPr/>
        </p:nvSpPr>
        <p:spPr>
          <a:xfrm>
            <a:off x="1565864" y="4986757"/>
            <a:ext cx="16962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kumimoji="1" lang="en-US" altLang="ja-JP" dirty="0"/>
              <a:t>P53C19CA01 (2)</a:t>
            </a:r>
            <a:endParaRPr kumimoji="1" lang="ja-JP" altLang="en-US" dirty="0"/>
          </a:p>
        </p:txBody>
      </p:sp>
      <p:cxnSp>
        <p:nvCxnSpPr>
          <p:cNvPr id="44" name="直線コネクタ 43"/>
          <p:cNvCxnSpPr>
            <a:stCxn id="45" idx="0"/>
          </p:cNvCxnSpPr>
          <p:nvPr/>
        </p:nvCxnSpPr>
        <p:spPr>
          <a:xfrm flipV="1">
            <a:off x="849999" y="2193383"/>
            <a:ext cx="848591" cy="941337"/>
          </a:xfrm>
          <a:prstGeom prst="line">
            <a:avLst/>
          </a:prstGeom>
          <a:ln w="25400">
            <a:solidFill>
              <a:schemeClr val="tx1"/>
            </a:solidFill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5" name="テキスト ボックス 44"/>
          <p:cNvSpPr txBox="1"/>
          <p:nvPr/>
        </p:nvSpPr>
        <p:spPr>
          <a:xfrm>
            <a:off x="27498" y="3134720"/>
            <a:ext cx="16450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kumimoji="1" lang="en-US" altLang="ja-JP" dirty="0"/>
              <a:t>P53C19AR01(1)</a:t>
            </a:r>
            <a:endParaRPr kumimoji="1" lang="ja-JP" altLang="en-US" dirty="0"/>
          </a:p>
        </p:txBody>
      </p:sp>
      <p:cxnSp>
        <p:nvCxnSpPr>
          <p:cNvPr id="48" name="直線矢印コネクタ 47"/>
          <p:cNvCxnSpPr>
            <a:endCxn id="42" idx="0"/>
          </p:cNvCxnSpPr>
          <p:nvPr/>
        </p:nvCxnSpPr>
        <p:spPr>
          <a:xfrm flipH="1">
            <a:off x="2414014" y="1954329"/>
            <a:ext cx="601204" cy="1418275"/>
          </a:xfrm>
          <a:prstGeom prst="straightConnector1">
            <a:avLst/>
          </a:prstGeom>
          <a:ln w="38100">
            <a:solidFill>
              <a:srgbClr val="0033CC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1" name="テキスト ボックス 50"/>
          <p:cNvSpPr txBox="1"/>
          <p:nvPr/>
        </p:nvSpPr>
        <p:spPr>
          <a:xfrm>
            <a:off x="2507981" y="3048879"/>
            <a:ext cx="6463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kumimoji="1" lang="ja-JP" altLang="en-US" b="1" dirty="0">
                <a:solidFill>
                  <a:srgbClr val="0033CC"/>
                </a:solidFill>
              </a:rPr>
              <a:t>溶解</a:t>
            </a:r>
          </a:p>
        </p:txBody>
      </p:sp>
      <p:cxnSp>
        <p:nvCxnSpPr>
          <p:cNvPr id="52" name="カギ線コネクタ 51"/>
          <p:cNvCxnSpPr>
            <a:stCxn id="7" idx="1"/>
            <a:endCxn id="14" idx="1"/>
          </p:cNvCxnSpPr>
          <p:nvPr/>
        </p:nvCxnSpPr>
        <p:spPr>
          <a:xfrm rot="16200000" flipH="1">
            <a:off x="3517925" y="2886698"/>
            <a:ext cx="1739997" cy="633154"/>
          </a:xfrm>
          <a:prstGeom prst="bentConnector2">
            <a:avLst/>
          </a:prstGeom>
          <a:ln w="38100">
            <a:solidFill>
              <a:srgbClr val="0033CC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カギ線コネクタ 54"/>
          <p:cNvCxnSpPr>
            <a:stCxn id="6" idx="2"/>
            <a:endCxn id="12" idx="1"/>
          </p:cNvCxnSpPr>
          <p:nvPr/>
        </p:nvCxnSpPr>
        <p:spPr>
          <a:xfrm>
            <a:off x="3944393" y="2002934"/>
            <a:ext cx="2378034" cy="867596"/>
          </a:xfrm>
          <a:prstGeom prst="bentConnector3">
            <a:avLst>
              <a:gd name="adj1" fmla="val 53296"/>
            </a:avLst>
          </a:prstGeom>
          <a:ln w="38100">
            <a:solidFill>
              <a:srgbClr val="0033CC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スライド番号プレースホルダー 2"/>
          <p:cNvSpPr>
            <a:spLocks noGrp="1"/>
          </p:cNvSpPr>
          <p:nvPr>
            <p:ph type="sldNum" sz="quarter" idx="12"/>
          </p:nvPr>
        </p:nvSpPr>
        <p:spPr>
          <a:xfrm>
            <a:off x="7668918" y="6481487"/>
            <a:ext cx="2228850" cy="365125"/>
          </a:xfrm>
        </p:spPr>
        <p:txBody>
          <a:bodyPr/>
          <a:lstStyle/>
          <a:p>
            <a:fld id="{C4E2A555-50F0-41BF-BAF1-D239D1ABEAAD}" type="slidenum">
              <a:rPr kumimoji="1" lang="ja-JP" altLang="en-US" smtClean="0"/>
              <a:t>13</a:t>
            </a:fld>
            <a:endParaRPr kumimoji="1" lang="ja-JP" altLang="en-US" dirty="0"/>
          </a:p>
        </p:txBody>
      </p:sp>
      <p:sp>
        <p:nvSpPr>
          <p:cNvPr id="35" name="テキスト ボックス 34"/>
          <p:cNvSpPr txBox="1"/>
          <p:nvPr/>
        </p:nvSpPr>
        <p:spPr>
          <a:xfrm>
            <a:off x="57755" y="16994"/>
            <a:ext cx="580383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kumimoji="1" lang="en-US" altLang="ja-JP" sz="2000" b="1" u="sng" dirty="0"/>
              <a:t>P53C19</a:t>
            </a:r>
            <a:r>
              <a:rPr kumimoji="1" lang="ja-JP" altLang="en-US" sz="2000" b="1" dirty="0"/>
              <a:t>（</a:t>
            </a:r>
            <a:r>
              <a:rPr kumimoji="1" lang="en-US" altLang="ja-JP" sz="2000" b="1" dirty="0"/>
              <a:t>1F-1/2 SGTS</a:t>
            </a:r>
            <a:r>
              <a:rPr kumimoji="1" lang="ja-JP" altLang="en-US" sz="2000" b="1" dirty="0"/>
              <a:t>配管内部拭取りスミヤ①</a:t>
            </a:r>
            <a:r>
              <a:rPr kumimoji="1" lang="en-US" altLang="ja-JP" sz="2000" b="1" dirty="0"/>
              <a:t>-1</a:t>
            </a:r>
            <a:r>
              <a:rPr kumimoji="1" lang="ja-JP" altLang="en-US" sz="2000" b="1" dirty="0"/>
              <a:t>）</a:t>
            </a:r>
          </a:p>
        </p:txBody>
      </p:sp>
      <p:graphicFrame>
        <p:nvGraphicFramePr>
          <p:cNvPr id="2" name="表 1">
            <a:extLst>
              <a:ext uri="{FF2B5EF4-FFF2-40B4-BE49-F238E27FC236}">
                <a16:creationId xmlns:a16="http://schemas.microsoft.com/office/drawing/2014/main" id="{CC3ACF73-A8EE-4E3F-AF8B-659A4299FAD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78874981"/>
              </p:ext>
            </p:extLst>
          </p:nvPr>
        </p:nvGraphicFramePr>
        <p:xfrm>
          <a:off x="1046809" y="5343477"/>
          <a:ext cx="8543924" cy="1275270"/>
        </p:xfrm>
        <a:graphic>
          <a:graphicData uri="http://schemas.openxmlformats.org/drawingml/2006/table">
            <a:tbl>
              <a:tblPr>
                <a:tableStyleId>{616DA210-FB5B-4158-B5E0-FEB733F419BA}</a:tableStyleId>
              </a:tblPr>
              <a:tblGrid>
                <a:gridCol w="344319">
                  <a:extLst>
                    <a:ext uri="{9D8B030D-6E8A-4147-A177-3AD203B41FA5}">
                      <a16:colId xmlns:a16="http://schemas.microsoft.com/office/drawing/2014/main" val="2970127445"/>
                    </a:ext>
                  </a:extLst>
                </a:gridCol>
                <a:gridCol w="864802">
                  <a:extLst>
                    <a:ext uri="{9D8B030D-6E8A-4147-A177-3AD203B41FA5}">
                      <a16:colId xmlns:a16="http://schemas.microsoft.com/office/drawing/2014/main" val="862130793"/>
                    </a:ext>
                  </a:extLst>
                </a:gridCol>
                <a:gridCol w="341650">
                  <a:extLst>
                    <a:ext uri="{9D8B030D-6E8A-4147-A177-3AD203B41FA5}">
                      <a16:colId xmlns:a16="http://schemas.microsoft.com/office/drawing/2014/main" val="846604599"/>
                    </a:ext>
                  </a:extLst>
                </a:gridCol>
                <a:gridCol w="427062">
                  <a:extLst>
                    <a:ext uri="{9D8B030D-6E8A-4147-A177-3AD203B41FA5}">
                      <a16:colId xmlns:a16="http://schemas.microsoft.com/office/drawing/2014/main" val="2906364691"/>
                    </a:ext>
                  </a:extLst>
                </a:gridCol>
                <a:gridCol w="608564">
                  <a:extLst>
                    <a:ext uri="{9D8B030D-6E8A-4147-A177-3AD203B41FA5}">
                      <a16:colId xmlns:a16="http://schemas.microsoft.com/office/drawing/2014/main" val="3326936640"/>
                    </a:ext>
                  </a:extLst>
                </a:gridCol>
                <a:gridCol w="576535">
                  <a:extLst>
                    <a:ext uri="{9D8B030D-6E8A-4147-A177-3AD203B41FA5}">
                      <a16:colId xmlns:a16="http://schemas.microsoft.com/office/drawing/2014/main" val="3096062133"/>
                    </a:ext>
                  </a:extLst>
                </a:gridCol>
                <a:gridCol w="576535">
                  <a:extLst>
                    <a:ext uri="{9D8B030D-6E8A-4147-A177-3AD203B41FA5}">
                      <a16:colId xmlns:a16="http://schemas.microsoft.com/office/drawing/2014/main" val="1960327981"/>
                    </a:ext>
                  </a:extLst>
                </a:gridCol>
                <a:gridCol w="576535">
                  <a:extLst>
                    <a:ext uri="{9D8B030D-6E8A-4147-A177-3AD203B41FA5}">
                      <a16:colId xmlns:a16="http://schemas.microsoft.com/office/drawing/2014/main" val="2521339104"/>
                    </a:ext>
                  </a:extLst>
                </a:gridCol>
                <a:gridCol w="576535">
                  <a:extLst>
                    <a:ext uri="{9D8B030D-6E8A-4147-A177-3AD203B41FA5}">
                      <a16:colId xmlns:a16="http://schemas.microsoft.com/office/drawing/2014/main" val="1433589395"/>
                    </a:ext>
                  </a:extLst>
                </a:gridCol>
                <a:gridCol w="576535">
                  <a:extLst>
                    <a:ext uri="{9D8B030D-6E8A-4147-A177-3AD203B41FA5}">
                      <a16:colId xmlns:a16="http://schemas.microsoft.com/office/drawing/2014/main" val="4144317000"/>
                    </a:ext>
                  </a:extLst>
                </a:gridCol>
                <a:gridCol w="576535">
                  <a:extLst>
                    <a:ext uri="{9D8B030D-6E8A-4147-A177-3AD203B41FA5}">
                      <a16:colId xmlns:a16="http://schemas.microsoft.com/office/drawing/2014/main" val="192899136"/>
                    </a:ext>
                  </a:extLst>
                </a:gridCol>
                <a:gridCol w="576535">
                  <a:extLst>
                    <a:ext uri="{9D8B030D-6E8A-4147-A177-3AD203B41FA5}">
                      <a16:colId xmlns:a16="http://schemas.microsoft.com/office/drawing/2014/main" val="2225775384"/>
                    </a:ext>
                  </a:extLst>
                </a:gridCol>
                <a:gridCol w="1921782">
                  <a:extLst>
                    <a:ext uri="{9D8B030D-6E8A-4147-A177-3AD203B41FA5}">
                      <a16:colId xmlns:a16="http://schemas.microsoft.com/office/drawing/2014/main" val="499869782"/>
                    </a:ext>
                  </a:extLst>
                </a:gridCol>
              </a:tblGrid>
              <a:tr h="160199"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000" b="1" u="none" strike="noStrike">
                          <a:effectLst/>
                        </a:rPr>
                        <a:t>返却</a:t>
                      </a:r>
                      <a:endParaRPr lang="ja-JP" altLang="en-US" sz="10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ja-JP" altLang="en-US" sz="1000" b="1" u="none" strike="noStrike">
                          <a:effectLst/>
                        </a:rPr>
                        <a:t>試料名番号</a:t>
                      </a:r>
                      <a:endParaRPr lang="ja-JP" altLang="en-US" sz="10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000" b="1" u="none" strike="noStrike">
                          <a:effectLst/>
                        </a:rPr>
                        <a:t>個数</a:t>
                      </a:r>
                      <a:endParaRPr lang="ja-JP" altLang="en-US" sz="10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000" b="1" u="none" strike="noStrike">
                          <a:effectLst/>
                        </a:rPr>
                        <a:t>重量</a:t>
                      </a:r>
                      <a:r>
                        <a:rPr lang="en-US" altLang="ja-JP" sz="1000" b="1" u="none" strike="noStrike">
                          <a:effectLst/>
                        </a:rPr>
                        <a:t>(</a:t>
                      </a:r>
                      <a:r>
                        <a:rPr lang="en-US" sz="1000" b="1" u="none" strike="noStrike">
                          <a:effectLst/>
                        </a:rPr>
                        <a:t>g)</a:t>
                      </a:r>
                      <a:endParaRPr lang="en-US" sz="10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000" b="1" u="none" strike="noStrike">
                          <a:effectLst/>
                        </a:rPr>
                        <a:t>放射能</a:t>
                      </a:r>
                      <a:r>
                        <a:rPr lang="en-US" altLang="ja-JP" sz="1000" b="1" u="none" strike="noStrike">
                          <a:effectLst/>
                        </a:rPr>
                        <a:t>(</a:t>
                      </a:r>
                      <a:r>
                        <a:rPr lang="en-US" sz="1000" b="1" u="none" strike="noStrike">
                          <a:effectLst/>
                        </a:rPr>
                        <a:t>Bq)</a:t>
                      </a:r>
                      <a:endParaRPr lang="en-US" sz="10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000" b="1" u="none" strike="noStrike">
                          <a:effectLst/>
                        </a:rPr>
                        <a:t>採取</a:t>
                      </a:r>
                      <a:r>
                        <a:rPr lang="en-US" altLang="ja-JP" sz="1000" b="1" u="none" strike="noStrike">
                          <a:effectLst/>
                        </a:rPr>
                        <a:t>/</a:t>
                      </a:r>
                      <a:r>
                        <a:rPr lang="ja-JP" altLang="en-US" sz="1000" b="1" u="none" strike="noStrike">
                          <a:effectLst/>
                        </a:rPr>
                        <a:t>調整</a:t>
                      </a:r>
                      <a:endParaRPr lang="ja-JP" altLang="en-US" sz="10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000" b="1" u="none" strike="noStrike">
                          <a:effectLst/>
                        </a:rPr>
                        <a:t>SEM</a:t>
                      </a:r>
                      <a:r>
                        <a:rPr lang="ja-JP" altLang="en-US" sz="1000" b="1" u="none" strike="noStrike">
                          <a:effectLst/>
                        </a:rPr>
                        <a:t>観察</a:t>
                      </a:r>
                      <a:endParaRPr lang="ja-JP" altLang="en-US" sz="10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000" b="1" u="none" strike="noStrike">
                          <a:effectLst/>
                        </a:rPr>
                        <a:t>U</a:t>
                      </a:r>
                      <a:r>
                        <a:rPr lang="ja-JP" altLang="en-US" sz="1000" b="1" u="none" strike="noStrike">
                          <a:effectLst/>
                        </a:rPr>
                        <a:t>等粒子</a:t>
                      </a:r>
                      <a:endParaRPr lang="ja-JP" altLang="en-US" sz="10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000" b="1" u="none" strike="noStrike">
                          <a:effectLst/>
                        </a:rPr>
                        <a:t>FIB/TEM</a:t>
                      </a:r>
                      <a:endParaRPr lang="en-US" sz="10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000" b="1" u="none" strike="noStrike">
                          <a:effectLst/>
                        </a:rPr>
                        <a:t>ICP-MS</a:t>
                      </a:r>
                      <a:endParaRPr lang="en-US" sz="10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000" b="1" u="none" strike="noStrike">
                          <a:effectLst/>
                        </a:rPr>
                        <a:t>SEM</a:t>
                      </a:r>
                      <a:r>
                        <a:rPr lang="ja-JP" altLang="en-US" sz="1000" b="1" u="none" strike="noStrike">
                          <a:effectLst/>
                        </a:rPr>
                        <a:t>試料台</a:t>
                      </a:r>
                      <a:endParaRPr lang="ja-JP" altLang="en-US" sz="10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000" b="1" u="none" strike="noStrike">
                          <a:effectLst/>
                        </a:rPr>
                        <a:t>溶解液</a:t>
                      </a:r>
                      <a:endParaRPr lang="ja-JP" altLang="en-US" sz="10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000" b="1" u="none" strike="noStrike">
                          <a:effectLst/>
                        </a:rPr>
                        <a:t>形状（おおよそ）</a:t>
                      </a:r>
                      <a:endParaRPr lang="ja-JP" altLang="en-US" sz="10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extLst>
                  <a:ext uri="{0D108BD9-81ED-4DB2-BD59-A6C34878D82A}">
                    <a16:rowId xmlns:a16="http://schemas.microsoft.com/office/drawing/2014/main" val="3945208871"/>
                  </a:ext>
                </a:extLst>
              </a:tr>
              <a:tr h="148985"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000" b="1" u="none" strike="noStrike">
                          <a:solidFill>
                            <a:srgbClr val="FF0000"/>
                          </a:solidFill>
                          <a:effectLst/>
                        </a:rPr>
                        <a:t>○</a:t>
                      </a:r>
                      <a:endParaRPr lang="ja-JP" altLang="en-US" sz="1000" b="1" i="0" u="none" strike="noStrike">
                        <a:solidFill>
                          <a:srgbClr val="FF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000" b="1" u="none" strike="noStrike" dirty="0">
                          <a:effectLst/>
                        </a:rPr>
                        <a:t>P53C19AR01</a:t>
                      </a:r>
                      <a:endParaRPr lang="en-US" sz="1000" b="1" i="0" u="none" strike="noStrike" dirty="0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000" b="1" u="none" strike="noStrike">
                          <a:effectLst/>
                        </a:rPr>
                        <a:t>1</a:t>
                      </a:r>
                      <a:endParaRPr lang="en-US" altLang="ja-JP" sz="10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000" b="1" u="none" strike="noStrike">
                          <a:effectLst/>
                        </a:rPr>
                        <a:t>0.104</a:t>
                      </a:r>
                      <a:endParaRPr lang="en-US" altLang="ja-JP" sz="10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000" b="1" u="none" strike="noStrike">
                          <a:effectLst/>
                        </a:rPr>
                        <a:t>4.83E+06</a:t>
                      </a:r>
                      <a:endParaRPr lang="en-US" sz="10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000" b="1" u="none" strike="noStrike">
                          <a:effectLst/>
                        </a:rPr>
                        <a:t>○</a:t>
                      </a:r>
                      <a:endParaRPr lang="ja-JP" altLang="en-US" sz="10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000" b="1" u="none" strike="noStrike">
                          <a:effectLst/>
                        </a:rPr>
                        <a:t>-</a:t>
                      </a:r>
                      <a:endParaRPr lang="en-US" altLang="ja-JP" sz="10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000" b="1" u="none" strike="noStrike">
                          <a:effectLst/>
                        </a:rPr>
                        <a:t>-</a:t>
                      </a:r>
                      <a:endParaRPr lang="en-US" altLang="ja-JP" sz="10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000" b="1" u="none" strike="noStrike">
                          <a:effectLst/>
                        </a:rPr>
                        <a:t>-</a:t>
                      </a:r>
                      <a:endParaRPr lang="en-US" altLang="ja-JP" sz="10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000" b="1" u="none" strike="noStrike">
                          <a:effectLst/>
                        </a:rPr>
                        <a:t>-</a:t>
                      </a:r>
                      <a:endParaRPr lang="en-US" altLang="ja-JP" sz="10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000" b="1" u="none" strike="noStrike">
                          <a:effectLst/>
                        </a:rPr>
                        <a:t>　</a:t>
                      </a:r>
                      <a:endParaRPr lang="ja-JP" altLang="en-US" sz="10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000" b="1" u="none" strike="noStrike">
                          <a:effectLst/>
                        </a:rPr>
                        <a:t>　</a:t>
                      </a:r>
                      <a:endParaRPr lang="ja-JP" altLang="en-US" sz="10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ja-JP" altLang="en-US" sz="1000" b="1" u="none" strike="noStrike">
                          <a:effectLst/>
                        </a:rPr>
                        <a:t>スミヤ柄 </a:t>
                      </a:r>
                      <a:r>
                        <a:rPr lang="en-US" altLang="ja-JP" sz="1000" b="1" u="none" strike="noStrike">
                          <a:effectLst/>
                        </a:rPr>
                        <a:t>20</a:t>
                      </a:r>
                      <a:r>
                        <a:rPr lang="en-US" sz="1000" b="1" u="none" strike="noStrike">
                          <a:effectLst/>
                        </a:rPr>
                        <a:t>mm</a:t>
                      </a:r>
                      <a:endParaRPr lang="en-US" sz="10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extLst>
                  <a:ext uri="{0D108BD9-81ED-4DB2-BD59-A6C34878D82A}">
                    <a16:rowId xmlns:a16="http://schemas.microsoft.com/office/drawing/2014/main" val="407957983"/>
                  </a:ext>
                </a:extLst>
              </a:tr>
              <a:tr h="148985"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000" b="1" u="none" strike="noStrike">
                          <a:solidFill>
                            <a:srgbClr val="FF0000"/>
                          </a:solidFill>
                          <a:effectLst/>
                        </a:rPr>
                        <a:t>　</a:t>
                      </a:r>
                      <a:endParaRPr lang="ja-JP" altLang="en-US" sz="1000" b="1" i="0" u="none" strike="noStrike">
                        <a:solidFill>
                          <a:srgbClr val="FF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000" b="1" u="none" strike="noStrike">
                          <a:effectLst/>
                        </a:rPr>
                        <a:t>P53C19CA01</a:t>
                      </a:r>
                      <a:endParaRPr lang="en-US" sz="10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000" b="1" u="none" strike="noStrike">
                          <a:effectLst/>
                        </a:rPr>
                        <a:t>2</a:t>
                      </a:r>
                      <a:endParaRPr lang="en-US" altLang="ja-JP" sz="10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000" b="1" u="none" strike="noStrike">
                          <a:effectLst/>
                        </a:rPr>
                        <a:t>0.416</a:t>
                      </a:r>
                      <a:endParaRPr lang="en-US" altLang="ja-JP" sz="10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000" b="1" u="none" strike="noStrike">
                          <a:effectLst/>
                        </a:rPr>
                        <a:t>1.93E+07</a:t>
                      </a:r>
                      <a:endParaRPr lang="en-US" sz="10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000" b="1" u="none" strike="noStrike">
                          <a:effectLst/>
                        </a:rPr>
                        <a:t>-</a:t>
                      </a:r>
                      <a:endParaRPr lang="en-US" altLang="ja-JP" sz="10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000" b="1" u="none" strike="noStrike">
                          <a:effectLst/>
                        </a:rPr>
                        <a:t>-</a:t>
                      </a:r>
                      <a:endParaRPr lang="en-US" altLang="ja-JP" sz="10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000" b="1" u="none" strike="noStrike">
                          <a:effectLst/>
                        </a:rPr>
                        <a:t>-</a:t>
                      </a:r>
                      <a:endParaRPr lang="en-US" altLang="ja-JP" sz="10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000" b="1" u="none" strike="noStrike">
                          <a:effectLst/>
                        </a:rPr>
                        <a:t>-</a:t>
                      </a:r>
                      <a:endParaRPr lang="en-US" altLang="ja-JP" sz="10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000" b="1" u="none" strike="noStrike">
                          <a:effectLst/>
                        </a:rPr>
                        <a:t>○</a:t>
                      </a:r>
                      <a:endParaRPr lang="ja-JP" altLang="en-US" sz="10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000" b="1" u="none" strike="noStrike">
                          <a:effectLst/>
                        </a:rPr>
                        <a:t>　</a:t>
                      </a:r>
                      <a:endParaRPr lang="ja-JP" altLang="en-US" sz="10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000" b="1" u="none" strike="noStrike">
                          <a:effectLst/>
                        </a:rPr>
                        <a:t>2</a:t>
                      </a:r>
                      <a:endParaRPr lang="en-US" altLang="ja-JP" sz="10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l-GR" sz="1000" b="1" u="none" strike="noStrike">
                          <a:effectLst/>
                        </a:rPr>
                        <a:t>Φ30</a:t>
                      </a:r>
                      <a:r>
                        <a:rPr lang="en-US" sz="1000" b="1" u="none" strike="noStrike">
                          <a:effectLst/>
                        </a:rPr>
                        <a:t>mm×50mm</a:t>
                      </a:r>
                      <a:r>
                        <a:rPr lang="ja-JP" altLang="en-US" sz="1000" b="1" u="none" strike="noStrike">
                          <a:effectLst/>
                        </a:rPr>
                        <a:t>ポリ容器</a:t>
                      </a:r>
                      <a:endParaRPr lang="ja-JP" altLang="en-US" sz="10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extLst>
                  <a:ext uri="{0D108BD9-81ED-4DB2-BD59-A6C34878D82A}">
                    <a16:rowId xmlns:a16="http://schemas.microsoft.com/office/drawing/2014/main" val="3700333293"/>
                  </a:ext>
                </a:extLst>
              </a:tr>
              <a:tr h="148985"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000" b="1" u="none" strike="noStrike">
                          <a:solidFill>
                            <a:srgbClr val="FF0000"/>
                          </a:solidFill>
                          <a:effectLst/>
                        </a:rPr>
                        <a:t>　</a:t>
                      </a:r>
                      <a:endParaRPr lang="ja-JP" altLang="en-US" sz="1000" b="1" i="0" u="none" strike="noStrike">
                        <a:solidFill>
                          <a:srgbClr val="FF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000" b="1" u="none" strike="noStrike">
                          <a:effectLst/>
                        </a:rPr>
                        <a:t>P53C19SE01</a:t>
                      </a:r>
                      <a:endParaRPr lang="en-US" sz="10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000" b="1" u="none" strike="noStrike">
                          <a:effectLst/>
                        </a:rPr>
                        <a:t>1</a:t>
                      </a:r>
                      <a:endParaRPr lang="en-US" altLang="ja-JP" sz="10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000" b="1" u="none" strike="noStrike">
                          <a:effectLst/>
                        </a:rPr>
                        <a:t>0.01</a:t>
                      </a:r>
                      <a:endParaRPr lang="en-US" altLang="ja-JP" sz="10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000" b="1" u="none" strike="noStrike">
                          <a:effectLst/>
                        </a:rPr>
                        <a:t>4.64E+05</a:t>
                      </a:r>
                      <a:endParaRPr lang="en-US" sz="10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000" b="1" u="none" strike="noStrike">
                          <a:effectLst/>
                        </a:rPr>
                        <a:t>-</a:t>
                      </a:r>
                      <a:endParaRPr lang="en-US" altLang="ja-JP" sz="10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000" b="1" u="none" strike="noStrike">
                          <a:effectLst/>
                        </a:rPr>
                        <a:t>○</a:t>
                      </a:r>
                      <a:endParaRPr lang="ja-JP" altLang="en-US" sz="10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000" b="1" u="none" strike="noStrike">
                          <a:effectLst/>
                        </a:rPr>
                        <a:t>×</a:t>
                      </a:r>
                      <a:endParaRPr lang="en-US" altLang="ja-JP" sz="10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000" b="1" u="none" strike="noStrike">
                          <a:effectLst/>
                        </a:rPr>
                        <a:t>-</a:t>
                      </a:r>
                      <a:endParaRPr lang="en-US" altLang="ja-JP" sz="10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000" b="1" u="none" strike="noStrike">
                          <a:effectLst/>
                        </a:rPr>
                        <a:t>-</a:t>
                      </a:r>
                      <a:endParaRPr lang="en-US" altLang="ja-JP" sz="10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000" b="1" u="none" strike="noStrike">
                          <a:effectLst/>
                        </a:rPr>
                        <a:t>1</a:t>
                      </a:r>
                      <a:endParaRPr lang="en-US" altLang="ja-JP" sz="10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000" b="1" u="none" strike="noStrike">
                          <a:effectLst/>
                        </a:rPr>
                        <a:t>　</a:t>
                      </a:r>
                      <a:endParaRPr lang="ja-JP" altLang="en-US" sz="10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000" b="1" u="none" strike="noStrike">
                          <a:effectLst/>
                        </a:rPr>
                        <a:t>□10mm</a:t>
                      </a:r>
                      <a:r>
                        <a:rPr lang="ja-JP" altLang="en-US" sz="1000" b="1" u="none" strike="noStrike">
                          <a:effectLst/>
                        </a:rPr>
                        <a:t>ブロック</a:t>
                      </a:r>
                      <a:endParaRPr lang="ja-JP" altLang="en-US" sz="10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extLst>
                  <a:ext uri="{0D108BD9-81ED-4DB2-BD59-A6C34878D82A}">
                    <a16:rowId xmlns:a16="http://schemas.microsoft.com/office/drawing/2014/main" val="2827912077"/>
                  </a:ext>
                </a:extLst>
              </a:tr>
              <a:tr h="148985"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000" b="1" u="none" strike="noStrike">
                          <a:solidFill>
                            <a:srgbClr val="FF0000"/>
                          </a:solidFill>
                          <a:effectLst/>
                        </a:rPr>
                        <a:t>○</a:t>
                      </a:r>
                      <a:endParaRPr lang="ja-JP" altLang="en-US" sz="1000" b="1" i="0" u="none" strike="noStrike">
                        <a:solidFill>
                          <a:srgbClr val="FF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000" b="1" u="none" strike="noStrike">
                          <a:effectLst/>
                        </a:rPr>
                        <a:t>P53C19SE02</a:t>
                      </a:r>
                      <a:endParaRPr lang="en-US" sz="10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000" b="1" u="none" strike="noStrike">
                          <a:effectLst/>
                        </a:rPr>
                        <a:t>1</a:t>
                      </a:r>
                      <a:endParaRPr lang="en-US" altLang="ja-JP" sz="10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000" b="1" u="none" strike="noStrike">
                          <a:effectLst/>
                        </a:rPr>
                        <a:t>0.01</a:t>
                      </a:r>
                      <a:endParaRPr lang="en-US" altLang="ja-JP" sz="10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000" b="1" u="none" strike="noStrike">
                          <a:effectLst/>
                        </a:rPr>
                        <a:t>4.64E+05</a:t>
                      </a:r>
                      <a:endParaRPr lang="en-US" sz="10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000" b="1" u="none" strike="noStrike">
                          <a:effectLst/>
                        </a:rPr>
                        <a:t>○</a:t>
                      </a:r>
                      <a:endParaRPr lang="ja-JP" altLang="en-US" sz="10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000" b="1" u="none" strike="noStrike">
                          <a:effectLst/>
                        </a:rPr>
                        <a:t>○</a:t>
                      </a:r>
                      <a:endParaRPr lang="ja-JP" altLang="en-US" sz="10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000" b="1" u="none" strike="noStrike">
                          <a:effectLst/>
                        </a:rPr>
                        <a:t>○</a:t>
                      </a:r>
                      <a:endParaRPr lang="ja-JP" altLang="en-US" sz="10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000" b="1" u="none" strike="noStrike">
                          <a:effectLst/>
                        </a:rPr>
                        <a:t>○</a:t>
                      </a:r>
                      <a:endParaRPr lang="ja-JP" altLang="en-US" sz="10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000" b="1" u="none" strike="noStrike">
                          <a:effectLst/>
                        </a:rPr>
                        <a:t>-</a:t>
                      </a:r>
                      <a:endParaRPr lang="en-US" altLang="ja-JP" sz="10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000" b="1" u="none" strike="noStrike">
                          <a:effectLst/>
                        </a:rPr>
                        <a:t>1</a:t>
                      </a:r>
                      <a:endParaRPr lang="en-US" altLang="ja-JP" sz="10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000" b="1" u="none" strike="noStrike">
                          <a:effectLst/>
                        </a:rPr>
                        <a:t>　</a:t>
                      </a:r>
                      <a:endParaRPr lang="ja-JP" altLang="en-US" sz="10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000" b="1" u="none" strike="noStrike">
                          <a:effectLst/>
                        </a:rPr>
                        <a:t>□10mm</a:t>
                      </a:r>
                      <a:r>
                        <a:rPr lang="ja-JP" altLang="en-US" sz="1000" b="1" u="none" strike="noStrike">
                          <a:effectLst/>
                        </a:rPr>
                        <a:t>ブロック</a:t>
                      </a:r>
                      <a:endParaRPr lang="ja-JP" altLang="en-US" sz="10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extLst>
                  <a:ext uri="{0D108BD9-81ED-4DB2-BD59-A6C34878D82A}">
                    <a16:rowId xmlns:a16="http://schemas.microsoft.com/office/drawing/2014/main" val="3758761530"/>
                  </a:ext>
                </a:extLst>
              </a:tr>
              <a:tr h="148985"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000" b="1" u="none" strike="noStrike" dirty="0">
                          <a:solidFill>
                            <a:srgbClr val="FF0000"/>
                          </a:solidFill>
                          <a:effectLst/>
                        </a:rPr>
                        <a:t>○</a:t>
                      </a:r>
                      <a:endParaRPr lang="ja-JP" altLang="en-US" sz="1000" b="1" i="0" u="none" strike="noStrike" dirty="0">
                        <a:solidFill>
                          <a:srgbClr val="FF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000" b="1" u="none" strike="noStrike">
                          <a:effectLst/>
                        </a:rPr>
                        <a:t>P53C19SE03</a:t>
                      </a:r>
                      <a:endParaRPr lang="en-US" sz="10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000" b="1" u="none" strike="noStrike">
                          <a:effectLst/>
                        </a:rPr>
                        <a:t>1</a:t>
                      </a:r>
                      <a:endParaRPr lang="en-US" altLang="ja-JP" sz="10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000" b="1" u="none" strike="noStrike">
                          <a:effectLst/>
                        </a:rPr>
                        <a:t>0.01</a:t>
                      </a:r>
                      <a:endParaRPr lang="en-US" altLang="ja-JP" sz="10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000" b="1" u="none" strike="noStrike">
                          <a:effectLst/>
                        </a:rPr>
                        <a:t>4.64E+05</a:t>
                      </a:r>
                      <a:endParaRPr lang="en-US" sz="10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000" b="1" u="none" strike="noStrike">
                          <a:effectLst/>
                        </a:rPr>
                        <a:t>-</a:t>
                      </a:r>
                      <a:endParaRPr lang="en-US" altLang="ja-JP" sz="10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000" b="1" u="none" strike="noStrike">
                          <a:effectLst/>
                        </a:rPr>
                        <a:t>×</a:t>
                      </a:r>
                      <a:endParaRPr lang="en-US" altLang="ja-JP" sz="10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000" b="1" u="none" strike="noStrike">
                          <a:effectLst/>
                        </a:rPr>
                        <a:t>-</a:t>
                      </a:r>
                      <a:endParaRPr lang="en-US" altLang="ja-JP" sz="10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000" b="1" u="none" strike="noStrike">
                          <a:effectLst/>
                        </a:rPr>
                        <a:t>-</a:t>
                      </a:r>
                      <a:endParaRPr lang="en-US" altLang="ja-JP" sz="10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000" b="1" u="none" strike="noStrike">
                          <a:effectLst/>
                        </a:rPr>
                        <a:t>-</a:t>
                      </a:r>
                      <a:endParaRPr lang="en-US" altLang="ja-JP" sz="10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000" b="1" u="none" strike="noStrike">
                          <a:effectLst/>
                        </a:rPr>
                        <a:t>1</a:t>
                      </a:r>
                      <a:endParaRPr lang="en-US" altLang="ja-JP" sz="10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000" b="1" u="none" strike="noStrike">
                          <a:effectLst/>
                        </a:rPr>
                        <a:t>　</a:t>
                      </a:r>
                      <a:endParaRPr lang="ja-JP" altLang="en-US" sz="10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000" b="1" u="none" strike="noStrike">
                          <a:effectLst/>
                        </a:rPr>
                        <a:t>□10mm</a:t>
                      </a:r>
                      <a:r>
                        <a:rPr lang="ja-JP" altLang="en-US" sz="1000" b="1" u="none" strike="noStrike">
                          <a:effectLst/>
                        </a:rPr>
                        <a:t>ブロック</a:t>
                      </a:r>
                      <a:endParaRPr lang="ja-JP" altLang="en-US" sz="10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extLst>
                  <a:ext uri="{0D108BD9-81ED-4DB2-BD59-A6C34878D82A}">
                    <a16:rowId xmlns:a16="http://schemas.microsoft.com/office/drawing/2014/main" val="3113895517"/>
                  </a:ext>
                </a:extLst>
              </a:tr>
              <a:tr h="152189"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000" b="1" u="none" strike="noStrike">
                          <a:effectLst/>
                        </a:rPr>
                        <a:t>　</a:t>
                      </a:r>
                      <a:endParaRPr lang="ja-JP" altLang="en-US" sz="10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000" b="1" u="none" strike="noStrike">
                          <a:effectLst/>
                        </a:rPr>
                        <a:t>P53C19SE04</a:t>
                      </a:r>
                      <a:endParaRPr lang="en-US" sz="10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000" b="1" u="none" strike="noStrike">
                          <a:effectLst/>
                        </a:rPr>
                        <a:t>1</a:t>
                      </a:r>
                      <a:endParaRPr lang="en-US" altLang="ja-JP" sz="10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000" b="1" u="none" strike="noStrike">
                          <a:effectLst/>
                        </a:rPr>
                        <a:t>0.01</a:t>
                      </a:r>
                      <a:endParaRPr lang="en-US" altLang="ja-JP" sz="10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000" b="1" u="none" strike="noStrike">
                          <a:effectLst/>
                        </a:rPr>
                        <a:t>4.64E+05</a:t>
                      </a:r>
                      <a:endParaRPr lang="en-US" sz="10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000" b="1" u="none" strike="noStrike">
                          <a:effectLst/>
                        </a:rPr>
                        <a:t>-</a:t>
                      </a:r>
                      <a:endParaRPr lang="en-US" altLang="ja-JP" sz="10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000" b="1" u="none" strike="noStrike">
                          <a:effectLst/>
                        </a:rPr>
                        <a:t>×</a:t>
                      </a:r>
                      <a:endParaRPr lang="en-US" altLang="ja-JP" sz="10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000" b="1" u="none" strike="noStrike">
                          <a:effectLst/>
                        </a:rPr>
                        <a:t>-</a:t>
                      </a:r>
                      <a:endParaRPr lang="en-US" altLang="ja-JP" sz="10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000" b="1" u="none" strike="noStrike">
                          <a:effectLst/>
                        </a:rPr>
                        <a:t>-</a:t>
                      </a:r>
                      <a:endParaRPr lang="en-US" altLang="ja-JP" sz="10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000" b="1" u="none" strike="noStrike">
                          <a:effectLst/>
                        </a:rPr>
                        <a:t>-</a:t>
                      </a:r>
                      <a:endParaRPr lang="en-US" altLang="ja-JP" sz="10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000" b="1" u="none" strike="noStrike">
                          <a:effectLst/>
                        </a:rPr>
                        <a:t>1</a:t>
                      </a:r>
                      <a:endParaRPr lang="en-US" altLang="ja-JP" sz="10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000" b="1" u="none" strike="noStrike">
                          <a:effectLst/>
                        </a:rPr>
                        <a:t>　</a:t>
                      </a:r>
                      <a:endParaRPr lang="ja-JP" altLang="en-US" sz="10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000" b="1" u="none" strike="noStrike" dirty="0">
                          <a:effectLst/>
                        </a:rPr>
                        <a:t>□10mm</a:t>
                      </a:r>
                      <a:r>
                        <a:rPr lang="ja-JP" altLang="en-US" sz="1000" b="1" u="none" strike="noStrike" dirty="0">
                          <a:effectLst/>
                        </a:rPr>
                        <a:t>ブロック</a:t>
                      </a:r>
                      <a:endParaRPr lang="ja-JP" altLang="en-US" sz="1000" b="1" i="0" u="none" strike="noStrike" dirty="0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extLst>
                  <a:ext uri="{0D108BD9-81ED-4DB2-BD59-A6C34878D82A}">
                    <a16:rowId xmlns:a16="http://schemas.microsoft.com/office/drawing/2014/main" val="537682593"/>
                  </a:ext>
                </a:extLst>
              </a:tr>
            </a:tbl>
          </a:graphicData>
        </a:graphic>
      </p:graphicFrame>
      <p:sp>
        <p:nvSpPr>
          <p:cNvPr id="36" name="テキスト ボックス 35">
            <a:extLst>
              <a:ext uri="{FF2B5EF4-FFF2-40B4-BE49-F238E27FC236}">
                <a16:creationId xmlns:a16="http://schemas.microsoft.com/office/drawing/2014/main" id="{EE610929-A7CA-48B3-A4EC-F4E1D0BEB07D}"/>
              </a:ext>
            </a:extLst>
          </p:cNvPr>
          <p:cNvSpPr txBox="1"/>
          <p:nvPr/>
        </p:nvSpPr>
        <p:spPr>
          <a:xfrm>
            <a:off x="7874675" y="9000"/>
            <a:ext cx="2031325" cy="646331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kumimoji="1" lang="ja-JP" altLang="en-US" sz="3600" b="1" dirty="0">
                <a:latin typeface="+mn-ea"/>
              </a:rPr>
              <a:t>ドラフト</a:t>
            </a:r>
          </a:p>
        </p:txBody>
      </p:sp>
      <p:sp>
        <p:nvSpPr>
          <p:cNvPr id="40" name="テキスト ボックス 39">
            <a:extLst>
              <a:ext uri="{FF2B5EF4-FFF2-40B4-BE49-F238E27FC236}">
                <a16:creationId xmlns:a16="http://schemas.microsoft.com/office/drawing/2014/main" id="{049EFFDF-4109-461B-9504-12FA5E92B367}"/>
              </a:ext>
            </a:extLst>
          </p:cNvPr>
          <p:cNvSpPr txBox="1"/>
          <p:nvPr/>
        </p:nvSpPr>
        <p:spPr>
          <a:xfrm>
            <a:off x="1138010" y="6608979"/>
            <a:ext cx="656706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ja-JP" altLang="en-US" sz="1100" b="1" dirty="0"/>
              <a:t>注）</a:t>
            </a:r>
            <a:r>
              <a:rPr kumimoji="1" lang="ja-JP" altLang="en-US" sz="1100" b="1" dirty="0">
                <a:solidFill>
                  <a:srgbClr val="FF0000"/>
                </a:solidFill>
              </a:rPr>
              <a:t>○が返却</a:t>
            </a:r>
            <a:r>
              <a:rPr kumimoji="1" lang="en-US" altLang="ja-JP" sz="1100" b="1" dirty="0">
                <a:solidFill>
                  <a:srgbClr val="FF0000"/>
                </a:solidFill>
              </a:rPr>
              <a:t>(NFD</a:t>
            </a:r>
            <a:r>
              <a:rPr kumimoji="1" lang="ja-JP" altLang="en-US" sz="1100" b="1" dirty="0">
                <a:solidFill>
                  <a:srgbClr val="FF0000"/>
                </a:solidFill>
              </a:rPr>
              <a:t>→</a:t>
            </a:r>
            <a:r>
              <a:rPr kumimoji="1" lang="en-US" altLang="ja-JP" sz="1100" b="1" dirty="0">
                <a:solidFill>
                  <a:srgbClr val="FF0000"/>
                </a:solidFill>
              </a:rPr>
              <a:t>FMF)</a:t>
            </a:r>
            <a:r>
              <a:rPr kumimoji="1" lang="ja-JP" altLang="en-US" sz="1100" b="1" dirty="0">
                <a:solidFill>
                  <a:srgbClr val="FF0000"/>
                </a:solidFill>
              </a:rPr>
              <a:t>希望のたたき台</a:t>
            </a:r>
            <a:r>
              <a:rPr kumimoji="1" lang="ja-JP" altLang="en-US" sz="1100" b="1" dirty="0"/>
              <a:t>です。</a:t>
            </a:r>
            <a:r>
              <a:rPr kumimoji="1" lang="en-US" altLang="ja-JP" sz="1100" b="1" dirty="0"/>
              <a:t>(P53C</a:t>
            </a:r>
            <a:r>
              <a:rPr kumimoji="1" lang="ja-JP" altLang="en-US" sz="1100" b="1" dirty="0"/>
              <a:t>から始まる番号は分割後の</a:t>
            </a:r>
            <a:r>
              <a:rPr kumimoji="1" lang="en-US" altLang="ja-JP" sz="1100" b="1" dirty="0"/>
              <a:t>NFD</a:t>
            </a:r>
            <a:r>
              <a:rPr kumimoji="1" lang="ja-JP" altLang="en-US" sz="1100" b="1" dirty="0"/>
              <a:t>社内管理番号</a:t>
            </a:r>
            <a:r>
              <a:rPr kumimoji="1" lang="en-US" altLang="ja-JP" sz="1100" b="1" dirty="0"/>
              <a:t>)</a:t>
            </a:r>
            <a:endParaRPr kumimoji="1" lang="ja-JP" altLang="en-US" sz="1100" b="1" dirty="0"/>
          </a:p>
        </p:txBody>
      </p:sp>
      <p:sp>
        <p:nvSpPr>
          <p:cNvPr id="9" name="テキスト ボックス 8">
            <a:extLst>
              <a:ext uri="{FF2B5EF4-FFF2-40B4-BE49-F238E27FC236}">
                <a16:creationId xmlns:a16="http://schemas.microsoft.com/office/drawing/2014/main" id="{84193A44-365E-4521-9F97-63A9E73C6F40}"/>
              </a:ext>
            </a:extLst>
          </p:cNvPr>
          <p:cNvSpPr txBox="1"/>
          <p:nvPr/>
        </p:nvSpPr>
        <p:spPr>
          <a:xfrm>
            <a:off x="101661" y="3709606"/>
            <a:ext cx="1338828" cy="1200329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kumimoji="1" lang="ja-JP" altLang="en-US" dirty="0"/>
              <a:t>廃棄物</a:t>
            </a:r>
            <a:r>
              <a:rPr kumimoji="1" lang="en-US" altLang="ja-JP" dirty="0"/>
              <a:t>PJ</a:t>
            </a:r>
            <a:r>
              <a:rPr kumimoji="1" lang="ja-JP" altLang="en-US" dirty="0"/>
              <a:t>で</a:t>
            </a:r>
            <a:endParaRPr kumimoji="1" lang="en-US" altLang="ja-JP" dirty="0"/>
          </a:p>
          <a:p>
            <a:pPr algn="ctr"/>
            <a:r>
              <a:rPr kumimoji="1" lang="ja-JP" altLang="en-US" dirty="0"/>
              <a:t>使用希望と</a:t>
            </a:r>
            <a:endParaRPr kumimoji="1" lang="en-US" altLang="ja-JP" dirty="0"/>
          </a:p>
          <a:p>
            <a:pPr algn="ctr"/>
            <a:r>
              <a:rPr kumimoji="1" lang="ja-JP" altLang="en-US" dirty="0"/>
              <a:t>聞いている</a:t>
            </a:r>
            <a:endParaRPr kumimoji="1" lang="en-US" altLang="ja-JP" dirty="0"/>
          </a:p>
          <a:p>
            <a:pPr algn="ctr"/>
            <a:r>
              <a:rPr kumimoji="1" lang="en-US" altLang="ja-JP" dirty="0"/>
              <a:t>(</a:t>
            </a:r>
            <a:r>
              <a:rPr kumimoji="1" lang="ja-JP" altLang="en-US" dirty="0"/>
              <a:t>未確認</a:t>
            </a:r>
            <a:r>
              <a:rPr kumimoji="1" lang="en-US" altLang="ja-JP" dirty="0"/>
              <a:t>)</a:t>
            </a:r>
            <a:endParaRPr kumimoji="1" lang="ja-JP" altLang="en-US" dirty="0"/>
          </a:p>
        </p:txBody>
      </p:sp>
      <p:cxnSp>
        <p:nvCxnSpPr>
          <p:cNvPr id="16" name="直線矢印コネクタ 15">
            <a:extLst>
              <a:ext uri="{FF2B5EF4-FFF2-40B4-BE49-F238E27FC236}">
                <a16:creationId xmlns:a16="http://schemas.microsoft.com/office/drawing/2014/main" id="{B883F11C-EBD3-47E0-8580-3B13696B1C01}"/>
              </a:ext>
            </a:extLst>
          </p:cNvPr>
          <p:cNvCxnSpPr>
            <a:stCxn id="9" idx="3"/>
            <a:endCxn id="42" idx="1"/>
          </p:cNvCxnSpPr>
          <p:nvPr/>
        </p:nvCxnSpPr>
        <p:spPr>
          <a:xfrm flipV="1">
            <a:off x="1440489" y="4206519"/>
            <a:ext cx="255076" cy="103252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コネクタ: カギ線 24">
            <a:extLst>
              <a:ext uri="{FF2B5EF4-FFF2-40B4-BE49-F238E27FC236}">
                <a16:creationId xmlns:a16="http://schemas.microsoft.com/office/drawing/2014/main" id="{1A58235F-BFA2-479B-A5D2-2EE24CA27F01}"/>
              </a:ext>
            </a:extLst>
          </p:cNvPr>
          <p:cNvCxnSpPr>
            <a:cxnSpLocks/>
          </p:cNvCxnSpPr>
          <p:nvPr/>
        </p:nvCxnSpPr>
        <p:spPr>
          <a:xfrm rot="16200000" flipH="1">
            <a:off x="273312" y="5123915"/>
            <a:ext cx="975942" cy="547985"/>
          </a:xfrm>
          <a:prstGeom prst="bentConnector3">
            <a:avLst>
              <a:gd name="adj1" fmla="val 100545"/>
            </a:avLst>
          </a:prstGeom>
          <a:ln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6269154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図 2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3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7157" r="12337"/>
          <a:stretch/>
        </p:blipFill>
        <p:spPr>
          <a:xfrm>
            <a:off x="2151016" y="1079869"/>
            <a:ext cx="2865120" cy="2669177"/>
          </a:xfrm>
          <a:prstGeom prst="rect">
            <a:avLst/>
          </a:prstGeom>
        </p:spPr>
      </p:pic>
      <p:sp>
        <p:nvSpPr>
          <p:cNvPr id="4" name="テキスト ボックス 3"/>
          <p:cNvSpPr txBox="1"/>
          <p:nvPr/>
        </p:nvSpPr>
        <p:spPr>
          <a:xfrm>
            <a:off x="2761075" y="3801291"/>
            <a:ext cx="16450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kumimoji="1" lang="en-US" altLang="ja-JP" dirty="0"/>
              <a:t>P53C20AR01(1)</a:t>
            </a:r>
            <a:endParaRPr kumimoji="1" lang="ja-JP" altLang="en-US" dirty="0"/>
          </a:p>
        </p:txBody>
      </p:sp>
      <p:pic>
        <p:nvPicPr>
          <p:cNvPr id="5" name="図 4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bright="3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7241" t="37159" r="37468" b="29119"/>
          <a:stretch/>
        </p:blipFill>
        <p:spPr>
          <a:xfrm>
            <a:off x="6601100" y="1524000"/>
            <a:ext cx="1881052" cy="1881052"/>
          </a:xfrm>
          <a:prstGeom prst="rect">
            <a:avLst/>
          </a:prstGeom>
        </p:spPr>
      </p:pic>
      <p:sp>
        <p:nvSpPr>
          <p:cNvPr id="6" name="テキスト ボックス 5"/>
          <p:cNvSpPr txBox="1"/>
          <p:nvPr/>
        </p:nvSpPr>
        <p:spPr>
          <a:xfrm>
            <a:off x="6761256" y="3431959"/>
            <a:ext cx="16049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kumimoji="1" lang="en-US" altLang="ja-JP" dirty="0"/>
              <a:t>P53C20SE01(1)</a:t>
            </a:r>
            <a:endParaRPr kumimoji="1" lang="ja-JP" altLang="en-US" dirty="0"/>
          </a:p>
        </p:txBody>
      </p:sp>
      <p:sp>
        <p:nvSpPr>
          <p:cNvPr id="7" name="テキスト ボックス 6"/>
          <p:cNvSpPr txBox="1"/>
          <p:nvPr/>
        </p:nvSpPr>
        <p:spPr>
          <a:xfrm>
            <a:off x="6785300" y="3768462"/>
            <a:ext cx="155683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kumimoji="1" lang="ja-JP" altLang="en-US" sz="1400" b="1" dirty="0">
                <a:solidFill>
                  <a:srgbClr val="0033CC"/>
                </a:solidFill>
              </a:rPr>
              <a:t>□</a:t>
            </a:r>
            <a:r>
              <a:rPr kumimoji="1" lang="en-US" altLang="ja-JP" sz="1400" b="1" dirty="0">
                <a:solidFill>
                  <a:srgbClr val="0033CC"/>
                </a:solidFill>
              </a:rPr>
              <a:t>10mm</a:t>
            </a:r>
            <a:r>
              <a:rPr kumimoji="1" lang="ja-JP" altLang="en-US" sz="1400" b="1" dirty="0">
                <a:solidFill>
                  <a:srgbClr val="0033CC"/>
                </a:solidFill>
              </a:rPr>
              <a:t>ブロック</a:t>
            </a:r>
          </a:p>
        </p:txBody>
      </p:sp>
      <p:cxnSp>
        <p:nvCxnSpPr>
          <p:cNvPr id="8" name="直線矢印コネクタ 7"/>
          <p:cNvCxnSpPr/>
          <p:nvPr/>
        </p:nvCxnSpPr>
        <p:spPr>
          <a:xfrm>
            <a:off x="3901440" y="2368731"/>
            <a:ext cx="2569029" cy="40459"/>
          </a:xfrm>
          <a:prstGeom prst="straightConnector1">
            <a:avLst/>
          </a:prstGeom>
          <a:ln w="38100">
            <a:solidFill>
              <a:srgbClr val="0033CC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テキスト ボックス 8"/>
          <p:cNvSpPr txBox="1"/>
          <p:nvPr/>
        </p:nvSpPr>
        <p:spPr>
          <a:xfrm>
            <a:off x="5420137" y="1999399"/>
            <a:ext cx="6463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kumimoji="1" lang="ja-JP" altLang="en-US" b="1" dirty="0">
                <a:solidFill>
                  <a:srgbClr val="0033CC"/>
                </a:solidFill>
              </a:rPr>
              <a:t>貼付</a:t>
            </a:r>
          </a:p>
        </p:txBody>
      </p:sp>
      <p:sp>
        <p:nvSpPr>
          <p:cNvPr id="10" name="スライド番号プレースホルダー 9"/>
          <p:cNvSpPr>
            <a:spLocks noGrp="1"/>
          </p:cNvSpPr>
          <p:nvPr>
            <p:ph type="sldNum" sz="quarter" idx="12"/>
          </p:nvPr>
        </p:nvSpPr>
        <p:spPr>
          <a:xfrm>
            <a:off x="7677150" y="6492875"/>
            <a:ext cx="2228850" cy="365125"/>
          </a:xfrm>
        </p:spPr>
        <p:txBody>
          <a:bodyPr/>
          <a:lstStyle/>
          <a:p>
            <a:fld id="{C4E2A555-50F0-41BF-BAF1-D239D1ABEAAD}" type="slidenum">
              <a:rPr kumimoji="1" lang="ja-JP" altLang="en-US" smtClean="0"/>
              <a:t>14</a:t>
            </a:fld>
            <a:endParaRPr kumimoji="1" lang="ja-JP" altLang="en-US" dirty="0"/>
          </a:p>
        </p:txBody>
      </p:sp>
      <p:sp>
        <p:nvSpPr>
          <p:cNvPr id="11" name="テキスト ボックス 10"/>
          <p:cNvSpPr txBox="1"/>
          <p:nvPr/>
        </p:nvSpPr>
        <p:spPr>
          <a:xfrm>
            <a:off x="57755" y="16994"/>
            <a:ext cx="704391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kumimoji="1" lang="en-US" altLang="ja-JP" sz="2000" b="1" u="sng" dirty="0"/>
              <a:t>P53C20</a:t>
            </a:r>
            <a:r>
              <a:rPr kumimoji="1" lang="ja-JP" altLang="en-US" sz="2000" b="1" dirty="0"/>
              <a:t>（</a:t>
            </a:r>
            <a:r>
              <a:rPr kumimoji="1" lang="en-US" altLang="ja-JP" sz="2000" b="1" dirty="0"/>
              <a:t>1F-1 PCV</a:t>
            </a:r>
            <a:r>
              <a:rPr kumimoji="1" lang="ja-JP" altLang="en-US" sz="2000" b="1" dirty="0"/>
              <a:t>内部調査アクセスルート構築関連サンプル</a:t>
            </a:r>
            <a:endParaRPr kumimoji="1" lang="en-US" altLang="ja-JP" sz="2000" b="1" dirty="0"/>
          </a:p>
          <a:p>
            <a:r>
              <a:rPr kumimoji="1" lang="ja-JP" altLang="en-US" sz="2000" b="1" dirty="0"/>
              <a:t>（ガス管理設備③））</a:t>
            </a:r>
          </a:p>
        </p:txBody>
      </p:sp>
      <p:graphicFrame>
        <p:nvGraphicFramePr>
          <p:cNvPr id="2" name="表 1">
            <a:extLst>
              <a:ext uri="{FF2B5EF4-FFF2-40B4-BE49-F238E27FC236}">
                <a16:creationId xmlns:a16="http://schemas.microsoft.com/office/drawing/2014/main" id="{77589B95-4534-4A22-A777-24E070C4AEE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75384014"/>
              </p:ext>
            </p:extLst>
          </p:nvPr>
        </p:nvGraphicFramePr>
        <p:xfrm>
          <a:off x="681038" y="5127098"/>
          <a:ext cx="8543924" cy="694590"/>
        </p:xfrm>
        <a:graphic>
          <a:graphicData uri="http://schemas.openxmlformats.org/drawingml/2006/table">
            <a:tbl>
              <a:tblPr>
                <a:tableStyleId>{616DA210-FB5B-4158-B5E0-FEB733F419BA}</a:tableStyleId>
              </a:tblPr>
              <a:tblGrid>
                <a:gridCol w="344319">
                  <a:extLst>
                    <a:ext uri="{9D8B030D-6E8A-4147-A177-3AD203B41FA5}">
                      <a16:colId xmlns:a16="http://schemas.microsoft.com/office/drawing/2014/main" val="1268547039"/>
                    </a:ext>
                  </a:extLst>
                </a:gridCol>
                <a:gridCol w="864802">
                  <a:extLst>
                    <a:ext uri="{9D8B030D-6E8A-4147-A177-3AD203B41FA5}">
                      <a16:colId xmlns:a16="http://schemas.microsoft.com/office/drawing/2014/main" val="1705579721"/>
                    </a:ext>
                  </a:extLst>
                </a:gridCol>
                <a:gridCol w="341650">
                  <a:extLst>
                    <a:ext uri="{9D8B030D-6E8A-4147-A177-3AD203B41FA5}">
                      <a16:colId xmlns:a16="http://schemas.microsoft.com/office/drawing/2014/main" val="51516466"/>
                    </a:ext>
                  </a:extLst>
                </a:gridCol>
                <a:gridCol w="427062">
                  <a:extLst>
                    <a:ext uri="{9D8B030D-6E8A-4147-A177-3AD203B41FA5}">
                      <a16:colId xmlns:a16="http://schemas.microsoft.com/office/drawing/2014/main" val="3202094927"/>
                    </a:ext>
                  </a:extLst>
                </a:gridCol>
                <a:gridCol w="608564">
                  <a:extLst>
                    <a:ext uri="{9D8B030D-6E8A-4147-A177-3AD203B41FA5}">
                      <a16:colId xmlns:a16="http://schemas.microsoft.com/office/drawing/2014/main" val="4081109751"/>
                    </a:ext>
                  </a:extLst>
                </a:gridCol>
                <a:gridCol w="576535">
                  <a:extLst>
                    <a:ext uri="{9D8B030D-6E8A-4147-A177-3AD203B41FA5}">
                      <a16:colId xmlns:a16="http://schemas.microsoft.com/office/drawing/2014/main" val="3664237168"/>
                    </a:ext>
                  </a:extLst>
                </a:gridCol>
                <a:gridCol w="576535">
                  <a:extLst>
                    <a:ext uri="{9D8B030D-6E8A-4147-A177-3AD203B41FA5}">
                      <a16:colId xmlns:a16="http://schemas.microsoft.com/office/drawing/2014/main" val="4181423402"/>
                    </a:ext>
                  </a:extLst>
                </a:gridCol>
                <a:gridCol w="576535">
                  <a:extLst>
                    <a:ext uri="{9D8B030D-6E8A-4147-A177-3AD203B41FA5}">
                      <a16:colId xmlns:a16="http://schemas.microsoft.com/office/drawing/2014/main" val="3791370535"/>
                    </a:ext>
                  </a:extLst>
                </a:gridCol>
                <a:gridCol w="576535">
                  <a:extLst>
                    <a:ext uri="{9D8B030D-6E8A-4147-A177-3AD203B41FA5}">
                      <a16:colId xmlns:a16="http://schemas.microsoft.com/office/drawing/2014/main" val="2702625140"/>
                    </a:ext>
                  </a:extLst>
                </a:gridCol>
                <a:gridCol w="576535">
                  <a:extLst>
                    <a:ext uri="{9D8B030D-6E8A-4147-A177-3AD203B41FA5}">
                      <a16:colId xmlns:a16="http://schemas.microsoft.com/office/drawing/2014/main" val="2672722680"/>
                    </a:ext>
                  </a:extLst>
                </a:gridCol>
                <a:gridCol w="576535">
                  <a:extLst>
                    <a:ext uri="{9D8B030D-6E8A-4147-A177-3AD203B41FA5}">
                      <a16:colId xmlns:a16="http://schemas.microsoft.com/office/drawing/2014/main" val="986602483"/>
                    </a:ext>
                  </a:extLst>
                </a:gridCol>
                <a:gridCol w="576535">
                  <a:extLst>
                    <a:ext uri="{9D8B030D-6E8A-4147-A177-3AD203B41FA5}">
                      <a16:colId xmlns:a16="http://schemas.microsoft.com/office/drawing/2014/main" val="2396507449"/>
                    </a:ext>
                  </a:extLst>
                </a:gridCol>
                <a:gridCol w="1921782">
                  <a:extLst>
                    <a:ext uri="{9D8B030D-6E8A-4147-A177-3AD203B41FA5}">
                      <a16:colId xmlns:a16="http://schemas.microsoft.com/office/drawing/2014/main" val="3799490189"/>
                    </a:ext>
                  </a:extLst>
                </a:gridCol>
              </a:tblGrid>
              <a:tr h="148985"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 dirty="0">
                          <a:effectLst/>
                        </a:rPr>
                        <a:t>返却</a:t>
                      </a:r>
                      <a:endParaRPr lang="ja-JP" altLang="en-US" sz="1100" b="1" i="0" u="none" strike="noStrike" dirty="0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ja-JP" altLang="en-US" sz="1100" b="1" u="none" strike="noStrike">
                          <a:effectLst/>
                        </a:rPr>
                        <a:t>試料名番号</a:t>
                      </a:r>
                      <a:endParaRPr lang="ja-JP" alt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>
                          <a:effectLst/>
                        </a:rPr>
                        <a:t>個数</a:t>
                      </a:r>
                      <a:endParaRPr lang="ja-JP" alt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>
                          <a:effectLst/>
                        </a:rPr>
                        <a:t>重量</a:t>
                      </a:r>
                      <a:r>
                        <a:rPr lang="en-US" altLang="ja-JP" sz="1100" b="1" u="none" strike="noStrike">
                          <a:effectLst/>
                        </a:rPr>
                        <a:t>(</a:t>
                      </a:r>
                      <a:r>
                        <a:rPr lang="en-US" sz="1100" b="1" u="none" strike="noStrike">
                          <a:effectLst/>
                        </a:rPr>
                        <a:t>g)</a:t>
                      </a:r>
                      <a:endParaRPr 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>
                          <a:effectLst/>
                        </a:rPr>
                        <a:t>放射能</a:t>
                      </a:r>
                      <a:r>
                        <a:rPr lang="en-US" altLang="ja-JP" sz="1100" b="1" u="none" strike="noStrike">
                          <a:effectLst/>
                        </a:rPr>
                        <a:t>(</a:t>
                      </a:r>
                      <a:r>
                        <a:rPr lang="en-US" sz="1100" b="1" u="none" strike="noStrike">
                          <a:effectLst/>
                        </a:rPr>
                        <a:t>Bq)</a:t>
                      </a:r>
                      <a:endParaRPr 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>
                          <a:effectLst/>
                        </a:rPr>
                        <a:t>採取</a:t>
                      </a:r>
                      <a:r>
                        <a:rPr lang="en-US" altLang="ja-JP" sz="1100" b="1" u="none" strike="noStrike">
                          <a:effectLst/>
                        </a:rPr>
                        <a:t>/</a:t>
                      </a:r>
                      <a:r>
                        <a:rPr lang="ja-JP" altLang="en-US" sz="1100" b="1" u="none" strike="noStrike">
                          <a:effectLst/>
                        </a:rPr>
                        <a:t>調整</a:t>
                      </a:r>
                      <a:endParaRPr lang="ja-JP" alt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100" b="1" u="none" strike="noStrike">
                          <a:effectLst/>
                        </a:rPr>
                        <a:t>SEM</a:t>
                      </a:r>
                      <a:r>
                        <a:rPr lang="ja-JP" altLang="en-US" sz="1100" b="1" u="none" strike="noStrike">
                          <a:effectLst/>
                        </a:rPr>
                        <a:t>観察</a:t>
                      </a:r>
                      <a:endParaRPr lang="ja-JP" alt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100" b="1" u="none" strike="noStrike">
                          <a:effectLst/>
                        </a:rPr>
                        <a:t>U</a:t>
                      </a:r>
                      <a:r>
                        <a:rPr lang="ja-JP" altLang="en-US" sz="1100" b="1" u="none" strike="noStrike">
                          <a:effectLst/>
                        </a:rPr>
                        <a:t>等粒子</a:t>
                      </a:r>
                      <a:endParaRPr lang="ja-JP" alt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100" b="1" u="none" strike="noStrike">
                          <a:effectLst/>
                        </a:rPr>
                        <a:t>FIB/TEM</a:t>
                      </a:r>
                      <a:endParaRPr 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100" b="1" u="none" strike="noStrike">
                          <a:effectLst/>
                        </a:rPr>
                        <a:t>ICP-MS</a:t>
                      </a:r>
                      <a:endParaRPr 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100" b="1" u="none" strike="noStrike">
                          <a:effectLst/>
                        </a:rPr>
                        <a:t>SEM</a:t>
                      </a:r>
                      <a:r>
                        <a:rPr lang="ja-JP" altLang="en-US" sz="1100" b="1" u="none" strike="noStrike">
                          <a:effectLst/>
                        </a:rPr>
                        <a:t>試料台</a:t>
                      </a:r>
                      <a:endParaRPr lang="ja-JP" alt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>
                          <a:effectLst/>
                        </a:rPr>
                        <a:t>溶解液</a:t>
                      </a:r>
                      <a:endParaRPr lang="ja-JP" alt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>
                          <a:effectLst/>
                        </a:rPr>
                        <a:t>形状（おおよそ）</a:t>
                      </a:r>
                      <a:endParaRPr lang="ja-JP" alt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extLst>
                  <a:ext uri="{0D108BD9-81ED-4DB2-BD59-A6C34878D82A}">
                    <a16:rowId xmlns:a16="http://schemas.microsoft.com/office/drawing/2014/main" val="1886967499"/>
                  </a:ext>
                </a:extLst>
              </a:tr>
              <a:tr h="148985"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 dirty="0">
                          <a:solidFill>
                            <a:srgbClr val="FF0000"/>
                          </a:solidFill>
                          <a:effectLst/>
                        </a:rPr>
                        <a:t>○</a:t>
                      </a:r>
                      <a:endParaRPr lang="ja-JP" altLang="en-US" sz="1100" b="1" i="0" u="none" strike="noStrike" dirty="0">
                        <a:solidFill>
                          <a:srgbClr val="FF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100" b="1" u="none" strike="noStrike">
                          <a:effectLst/>
                        </a:rPr>
                        <a:t>P53C20AR01</a:t>
                      </a:r>
                      <a:endParaRPr 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1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0.03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100" b="1" u="none" strike="noStrike">
                          <a:effectLst/>
                        </a:rPr>
                        <a:t>5.00E+05</a:t>
                      </a:r>
                      <a:endParaRPr 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>
                          <a:effectLst/>
                        </a:rPr>
                        <a:t>○</a:t>
                      </a:r>
                      <a:endParaRPr lang="ja-JP" alt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-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-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-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-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>
                          <a:effectLst/>
                        </a:rPr>
                        <a:t>　</a:t>
                      </a:r>
                      <a:endParaRPr lang="ja-JP" alt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>
                          <a:effectLst/>
                        </a:rPr>
                        <a:t>　</a:t>
                      </a:r>
                      <a:endParaRPr lang="ja-JP" alt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100" b="1" u="none" strike="noStrike">
                          <a:effectLst/>
                        </a:rPr>
                        <a:t>30mm×30mm</a:t>
                      </a:r>
                      <a:endParaRPr 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extLst>
                  <a:ext uri="{0D108BD9-81ED-4DB2-BD59-A6C34878D82A}">
                    <a16:rowId xmlns:a16="http://schemas.microsoft.com/office/drawing/2014/main" val="4031294255"/>
                  </a:ext>
                </a:extLst>
              </a:tr>
              <a:tr h="152189"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 dirty="0">
                          <a:solidFill>
                            <a:srgbClr val="FF0000"/>
                          </a:solidFill>
                          <a:effectLst/>
                        </a:rPr>
                        <a:t>○</a:t>
                      </a:r>
                      <a:endParaRPr lang="ja-JP" altLang="en-US" sz="1100" b="1" i="0" u="none" strike="noStrike" dirty="0">
                        <a:solidFill>
                          <a:srgbClr val="FF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100" b="1" u="none" strike="noStrike">
                          <a:effectLst/>
                        </a:rPr>
                        <a:t>P53C20SE01</a:t>
                      </a:r>
                      <a:endParaRPr 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1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0.01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100" b="1" u="none" strike="noStrike">
                          <a:effectLst/>
                        </a:rPr>
                        <a:t>1.67E+05</a:t>
                      </a:r>
                      <a:endParaRPr 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-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>
                          <a:effectLst/>
                        </a:rPr>
                        <a:t>○</a:t>
                      </a:r>
                      <a:endParaRPr lang="ja-JP" alt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×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-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-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1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>
                          <a:effectLst/>
                        </a:rPr>
                        <a:t>　</a:t>
                      </a:r>
                      <a:endParaRPr lang="ja-JP" alt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100" b="1" u="none" strike="noStrike" dirty="0">
                          <a:effectLst/>
                        </a:rPr>
                        <a:t>□10mm</a:t>
                      </a:r>
                      <a:r>
                        <a:rPr lang="ja-JP" altLang="en-US" sz="1100" b="1" u="none" strike="noStrike" dirty="0">
                          <a:effectLst/>
                        </a:rPr>
                        <a:t>ブロック</a:t>
                      </a:r>
                      <a:endParaRPr lang="ja-JP" altLang="en-US" sz="1100" b="1" i="0" u="none" strike="noStrike" dirty="0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extLst>
                  <a:ext uri="{0D108BD9-81ED-4DB2-BD59-A6C34878D82A}">
                    <a16:rowId xmlns:a16="http://schemas.microsoft.com/office/drawing/2014/main" val="2565472608"/>
                  </a:ext>
                </a:extLst>
              </a:tr>
            </a:tbl>
          </a:graphicData>
        </a:graphic>
      </p:graphicFrame>
      <p:sp>
        <p:nvSpPr>
          <p:cNvPr id="12" name="テキスト ボックス 11">
            <a:extLst>
              <a:ext uri="{FF2B5EF4-FFF2-40B4-BE49-F238E27FC236}">
                <a16:creationId xmlns:a16="http://schemas.microsoft.com/office/drawing/2014/main" id="{665727CB-674C-4892-874A-45C7AF755AD6}"/>
              </a:ext>
            </a:extLst>
          </p:cNvPr>
          <p:cNvSpPr txBox="1"/>
          <p:nvPr/>
        </p:nvSpPr>
        <p:spPr>
          <a:xfrm>
            <a:off x="7874675" y="9000"/>
            <a:ext cx="2031325" cy="646331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kumimoji="1" lang="ja-JP" altLang="en-US" sz="3600" b="1" dirty="0">
                <a:latin typeface="+mn-ea"/>
              </a:rPr>
              <a:t>ドラフト</a:t>
            </a:r>
          </a:p>
        </p:txBody>
      </p:sp>
      <p:sp>
        <p:nvSpPr>
          <p:cNvPr id="13" name="テキスト ボックス 12">
            <a:extLst>
              <a:ext uri="{FF2B5EF4-FFF2-40B4-BE49-F238E27FC236}">
                <a16:creationId xmlns:a16="http://schemas.microsoft.com/office/drawing/2014/main" id="{AA230E49-9B5D-4B5D-A1D8-EE045BF03231}"/>
              </a:ext>
            </a:extLst>
          </p:cNvPr>
          <p:cNvSpPr txBox="1"/>
          <p:nvPr/>
        </p:nvSpPr>
        <p:spPr>
          <a:xfrm>
            <a:off x="974565" y="5821688"/>
            <a:ext cx="656706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ja-JP" altLang="en-US" sz="1100" b="1" dirty="0"/>
              <a:t>注）</a:t>
            </a:r>
            <a:r>
              <a:rPr kumimoji="1" lang="ja-JP" altLang="en-US" sz="1100" b="1" dirty="0">
                <a:solidFill>
                  <a:srgbClr val="FF0000"/>
                </a:solidFill>
              </a:rPr>
              <a:t>○が返却</a:t>
            </a:r>
            <a:r>
              <a:rPr kumimoji="1" lang="en-US" altLang="ja-JP" sz="1100" b="1" dirty="0">
                <a:solidFill>
                  <a:srgbClr val="FF0000"/>
                </a:solidFill>
              </a:rPr>
              <a:t>(NFD</a:t>
            </a:r>
            <a:r>
              <a:rPr kumimoji="1" lang="ja-JP" altLang="en-US" sz="1100" b="1" dirty="0">
                <a:solidFill>
                  <a:srgbClr val="FF0000"/>
                </a:solidFill>
              </a:rPr>
              <a:t>→</a:t>
            </a:r>
            <a:r>
              <a:rPr kumimoji="1" lang="en-US" altLang="ja-JP" sz="1100" b="1" dirty="0">
                <a:solidFill>
                  <a:srgbClr val="FF0000"/>
                </a:solidFill>
              </a:rPr>
              <a:t>FMF)</a:t>
            </a:r>
            <a:r>
              <a:rPr kumimoji="1" lang="ja-JP" altLang="en-US" sz="1100" b="1" dirty="0">
                <a:solidFill>
                  <a:srgbClr val="FF0000"/>
                </a:solidFill>
              </a:rPr>
              <a:t>希望のたたき台</a:t>
            </a:r>
            <a:r>
              <a:rPr kumimoji="1" lang="ja-JP" altLang="en-US" sz="1100" b="1" dirty="0"/>
              <a:t>です。</a:t>
            </a:r>
            <a:r>
              <a:rPr kumimoji="1" lang="en-US" altLang="ja-JP" sz="1100" b="1" dirty="0"/>
              <a:t>(P53C</a:t>
            </a:r>
            <a:r>
              <a:rPr kumimoji="1" lang="ja-JP" altLang="en-US" sz="1100" b="1" dirty="0"/>
              <a:t>から始まる番号は分割後の</a:t>
            </a:r>
            <a:r>
              <a:rPr kumimoji="1" lang="en-US" altLang="ja-JP" sz="1100" b="1" dirty="0"/>
              <a:t>NFD</a:t>
            </a:r>
            <a:r>
              <a:rPr kumimoji="1" lang="ja-JP" altLang="en-US" sz="1100" b="1" dirty="0"/>
              <a:t>社内管理番号</a:t>
            </a:r>
            <a:r>
              <a:rPr kumimoji="1" lang="en-US" altLang="ja-JP" sz="1100" b="1" dirty="0"/>
              <a:t>)</a:t>
            </a:r>
            <a:endParaRPr kumimoji="1" lang="ja-JP" altLang="en-US" sz="1100" b="1" dirty="0"/>
          </a:p>
        </p:txBody>
      </p:sp>
    </p:spTree>
    <p:extLst>
      <p:ext uri="{BB962C8B-B14F-4D97-AF65-F5344CB8AC3E}">
        <p14:creationId xmlns:p14="http://schemas.microsoft.com/office/powerpoint/2010/main" val="372684623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図 1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3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3783" r="15274"/>
          <a:stretch/>
        </p:blipFill>
        <p:spPr>
          <a:xfrm>
            <a:off x="2098765" y="661851"/>
            <a:ext cx="2969623" cy="3139440"/>
          </a:xfrm>
          <a:prstGeom prst="rect">
            <a:avLst/>
          </a:prstGeom>
        </p:spPr>
      </p:pic>
      <p:pic>
        <p:nvPicPr>
          <p:cNvPr id="5" name="図 4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brigh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9453" t="38730" r="39119" b="33080"/>
          <a:stretch/>
        </p:blipFill>
        <p:spPr>
          <a:xfrm>
            <a:off x="6574971" y="1463040"/>
            <a:ext cx="1959428" cy="1933303"/>
          </a:xfrm>
          <a:prstGeom prst="rect">
            <a:avLst/>
          </a:prstGeom>
        </p:spPr>
      </p:pic>
      <p:sp>
        <p:nvSpPr>
          <p:cNvPr id="6" name="テキスト ボックス 5"/>
          <p:cNvSpPr txBox="1"/>
          <p:nvPr/>
        </p:nvSpPr>
        <p:spPr>
          <a:xfrm>
            <a:off x="2761075" y="3801291"/>
            <a:ext cx="16450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kumimoji="1" lang="en-US" altLang="ja-JP" dirty="0"/>
              <a:t>P53C21AR01(1)</a:t>
            </a:r>
            <a:endParaRPr kumimoji="1" lang="ja-JP" altLang="en-US" dirty="0"/>
          </a:p>
        </p:txBody>
      </p:sp>
      <p:cxnSp>
        <p:nvCxnSpPr>
          <p:cNvPr id="7" name="直線矢印コネクタ 6"/>
          <p:cNvCxnSpPr/>
          <p:nvPr/>
        </p:nvCxnSpPr>
        <p:spPr>
          <a:xfrm>
            <a:off x="3796937" y="2360023"/>
            <a:ext cx="2673532" cy="49167"/>
          </a:xfrm>
          <a:prstGeom prst="straightConnector1">
            <a:avLst/>
          </a:prstGeom>
          <a:ln w="38100">
            <a:solidFill>
              <a:srgbClr val="0033CC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テキスト ボックス 7"/>
          <p:cNvSpPr txBox="1"/>
          <p:nvPr/>
        </p:nvSpPr>
        <p:spPr>
          <a:xfrm>
            <a:off x="5446263" y="1990691"/>
            <a:ext cx="6463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kumimoji="1" lang="ja-JP" altLang="en-US" b="1" dirty="0">
                <a:solidFill>
                  <a:srgbClr val="0033CC"/>
                </a:solidFill>
              </a:rPr>
              <a:t>貼付</a:t>
            </a:r>
          </a:p>
        </p:txBody>
      </p:sp>
      <p:sp>
        <p:nvSpPr>
          <p:cNvPr id="11" name="テキスト ボックス 10"/>
          <p:cNvSpPr txBox="1"/>
          <p:nvPr/>
        </p:nvSpPr>
        <p:spPr>
          <a:xfrm>
            <a:off x="6761256" y="3431959"/>
            <a:ext cx="16049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kumimoji="1" lang="en-US" altLang="ja-JP" dirty="0"/>
              <a:t>P53C21SE01(1)</a:t>
            </a:r>
            <a:endParaRPr kumimoji="1" lang="ja-JP" altLang="en-US" dirty="0"/>
          </a:p>
        </p:txBody>
      </p:sp>
      <p:sp>
        <p:nvSpPr>
          <p:cNvPr id="12" name="テキスト ボックス 11"/>
          <p:cNvSpPr txBox="1"/>
          <p:nvPr/>
        </p:nvSpPr>
        <p:spPr>
          <a:xfrm>
            <a:off x="6785300" y="3768462"/>
            <a:ext cx="155683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kumimoji="1" lang="ja-JP" altLang="en-US" sz="1400" b="1" dirty="0">
                <a:solidFill>
                  <a:srgbClr val="0033CC"/>
                </a:solidFill>
              </a:rPr>
              <a:t>□</a:t>
            </a:r>
            <a:r>
              <a:rPr kumimoji="1" lang="en-US" altLang="ja-JP" sz="1400" b="1" dirty="0">
                <a:solidFill>
                  <a:srgbClr val="0033CC"/>
                </a:solidFill>
              </a:rPr>
              <a:t>10mm</a:t>
            </a:r>
            <a:r>
              <a:rPr kumimoji="1" lang="ja-JP" altLang="en-US" sz="1400" b="1" dirty="0">
                <a:solidFill>
                  <a:srgbClr val="0033CC"/>
                </a:solidFill>
              </a:rPr>
              <a:t>ブロック</a:t>
            </a:r>
          </a:p>
        </p:txBody>
      </p:sp>
      <p:sp>
        <p:nvSpPr>
          <p:cNvPr id="4" name="スライド番号プレースホルダー 3"/>
          <p:cNvSpPr>
            <a:spLocks noGrp="1"/>
          </p:cNvSpPr>
          <p:nvPr>
            <p:ph type="sldNum" sz="quarter" idx="12"/>
          </p:nvPr>
        </p:nvSpPr>
        <p:spPr>
          <a:xfrm>
            <a:off x="7677150" y="6492875"/>
            <a:ext cx="2228850" cy="365125"/>
          </a:xfrm>
        </p:spPr>
        <p:txBody>
          <a:bodyPr/>
          <a:lstStyle/>
          <a:p>
            <a:fld id="{C4E2A555-50F0-41BF-BAF1-D239D1ABEAAD}" type="slidenum">
              <a:rPr kumimoji="1" lang="ja-JP" altLang="en-US" smtClean="0"/>
              <a:t>15</a:t>
            </a:fld>
            <a:endParaRPr kumimoji="1" lang="ja-JP" altLang="en-US"/>
          </a:p>
        </p:txBody>
      </p:sp>
      <p:sp>
        <p:nvSpPr>
          <p:cNvPr id="13" name="テキスト ボックス 12"/>
          <p:cNvSpPr txBox="1"/>
          <p:nvPr/>
        </p:nvSpPr>
        <p:spPr>
          <a:xfrm>
            <a:off x="57755" y="16994"/>
            <a:ext cx="704391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kumimoji="1" lang="en-US" altLang="ja-JP" sz="2000" b="1" u="sng" dirty="0"/>
              <a:t>P53C21</a:t>
            </a:r>
            <a:r>
              <a:rPr kumimoji="1" lang="ja-JP" altLang="en-US" sz="2000" b="1" dirty="0"/>
              <a:t>（</a:t>
            </a:r>
            <a:r>
              <a:rPr kumimoji="1" lang="en-US" altLang="ja-JP" sz="2000" b="1" dirty="0"/>
              <a:t>1F-1 PCV</a:t>
            </a:r>
            <a:r>
              <a:rPr kumimoji="1" lang="ja-JP" altLang="en-US" sz="2000" b="1" dirty="0"/>
              <a:t>内部調査アクセスルート構築関連サンプル</a:t>
            </a:r>
            <a:endParaRPr kumimoji="1" lang="en-US" altLang="ja-JP" sz="2000" b="1" dirty="0"/>
          </a:p>
          <a:p>
            <a:r>
              <a:rPr kumimoji="1" lang="ja-JP" altLang="en-US" sz="2000" b="1" dirty="0"/>
              <a:t>（ガス管理設備④））</a:t>
            </a:r>
          </a:p>
        </p:txBody>
      </p:sp>
      <p:graphicFrame>
        <p:nvGraphicFramePr>
          <p:cNvPr id="3" name="表 2">
            <a:extLst>
              <a:ext uri="{FF2B5EF4-FFF2-40B4-BE49-F238E27FC236}">
                <a16:creationId xmlns:a16="http://schemas.microsoft.com/office/drawing/2014/main" id="{52C7E255-62DC-479A-9435-27B14C1A3C4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25101799"/>
              </p:ext>
            </p:extLst>
          </p:nvPr>
        </p:nvGraphicFramePr>
        <p:xfrm>
          <a:off x="681038" y="5051607"/>
          <a:ext cx="8543924" cy="694590"/>
        </p:xfrm>
        <a:graphic>
          <a:graphicData uri="http://schemas.openxmlformats.org/drawingml/2006/table">
            <a:tbl>
              <a:tblPr>
                <a:tableStyleId>{616DA210-FB5B-4158-B5E0-FEB733F419BA}</a:tableStyleId>
              </a:tblPr>
              <a:tblGrid>
                <a:gridCol w="344319">
                  <a:extLst>
                    <a:ext uri="{9D8B030D-6E8A-4147-A177-3AD203B41FA5}">
                      <a16:colId xmlns:a16="http://schemas.microsoft.com/office/drawing/2014/main" val="2361370013"/>
                    </a:ext>
                  </a:extLst>
                </a:gridCol>
                <a:gridCol w="864802">
                  <a:extLst>
                    <a:ext uri="{9D8B030D-6E8A-4147-A177-3AD203B41FA5}">
                      <a16:colId xmlns:a16="http://schemas.microsoft.com/office/drawing/2014/main" val="3988499324"/>
                    </a:ext>
                  </a:extLst>
                </a:gridCol>
                <a:gridCol w="341650">
                  <a:extLst>
                    <a:ext uri="{9D8B030D-6E8A-4147-A177-3AD203B41FA5}">
                      <a16:colId xmlns:a16="http://schemas.microsoft.com/office/drawing/2014/main" val="2308056270"/>
                    </a:ext>
                  </a:extLst>
                </a:gridCol>
                <a:gridCol w="427062">
                  <a:extLst>
                    <a:ext uri="{9D8B030D-6E8A-4147-A177-3AD203B41FA5}">
                      <a16:colId xmlns:a16="http://schemas.microsoft.com/office/drawing/2014/main" val="3632296002"/>
                    </a:ext>
                  </a:extLst>
                </a:gridCol>
                <a:gridCol w="608564">
                  <a:extLst>
                    <a:ext uri="{9D8B030D-6E8A-4147-A177-3AD203B41FA5}">
                      <a16:colId xmlns:a16="http://schemas.microsoft.com/office/drawing/2014/main" val="914673139"/>
                    </a:ext>
                  </a:extLst>
                </a:gridCol>
                <a:gridCol w="576535">
                  <a:extLst>
                    <a:ext uri="{9D8B030D-6E8A-4147-A177-3AD203B41FA5}">
                      <a16:colId xmlns:a16="http://schemas.microsoft.com/office/drawing/2014/main" val="1575890445"/>
                    </a:ext>
                  </a:extLst>
                </a:gridCol>
                <a:gridCol w="576535">
                  <a:extLst>
                    <a:ext uri="{9D8B030D-6E8A-4147-A177-3AD203B41FA5}">
                      <a16:colId xmlns:a16="http://schemas.microsoft.com/office/drawing/2014/main" val="1291693751"/>
                    </a:ext>
                  </a:extLst>
                </a:gridCol>
                <a:gridCol w="576535">
                  <a:extLst>
                    <a:ext uri="{9D8B030D-6E8A-4147-A177-3AD203B41FA5}">
                      <a16:colId xmlns:a16="http://schemas.microsoft.com/office/drawing/2014/main" val="160386919"/>
                    </a:ext>
                  </a:extLst>
                </a:gridCol>
                <a:gridCol w="576535">
                  <a:extLst>
                    <a:ext uri="{9D8B030D-6E8A-4147-A177-3AD203B41FA5}">
                      <a16:colId xmlns:a16="http://schemas.microsoft.com/office/drawing/2014/main" val="841012269"/>
                    </a:ext>
                  </a:extLst>
                </a:gridCol>
                <a:gridCol w="576535">
                  <a:extLst>
                    <a:ext uri="{9D8B030D-6E8A-4147-A177-3AD203B41FA5}">
                      <a16:colId xmlns:a16="http://schemas.microsoft.com/office/drawing/2014/main" val="3991984477"/>
                    </a:ext>
                  </a:extLst>
                </a:gridCol>
                <a:gridCol w="576535">
                  <a:extLst>
                    <a:ext uri="{9D8B030D-6E8A-4147-A177-3AD203B41FA5}">
                      <a16:colId xmlns:a16="http://schemas.microsoft.com/office/drawing/2014/main" val="293471543"/>
                    </a:ext>
                  </a:extLst>
                </a:gridCol>
                <a:gridCol w="576535">
                  <a:extLst>
                    <a:ext uri="{9D8B030D-6E8A-4147-A177-3AD203B41FA5}">
                      <a16:colId xmlns:a16="http://schemas.microsoft.com/office/drawing/2014/main" val="1348456595"/>
                    </a:ext>
                  </a:extLst>
                </a:gridCol>
                <a:gridCol w="1921782">
                  <a:extLst>
                    <a:ext uri="{9D8B030D-6E8A-4147-A177-3AD203B41FA5}">
                      <a16:colId xmlns:a16="http://schemas.microsoft.com/office/drawing/2014/main" val="3855398510"/>
                    </a:ext>
                  </a:extLst>
                </a:gridCol>
              </a:tblGrid>
              <a:tr h="148985"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 dirty="0">
                          <a:effectLst/>
                        </a:rPr>
                        <a:t>返却</a:t>
                      </a:r>
                      <a:endParaRPr lang="ja-JP" altLang="en-US" sz="1100" b="1" i="0" u="none" strike="noStrike" dirty="0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ja-JP" altLang="en-US" sz="1100" b="1" u="none" strike="noStrike">
                          <a:effectLst/>
                        </a:rPr>
                        <a:t>試料名番号</a:t>
                      </a:r>
                      <a:endParaRPr lang="ja-JP" alt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>
                          <a:effectLst/>
                        </a:rPr>
                        <a:t>個数</a:t>
                      </a:r>
                      <a:endParaRPr lang="ja-JP" alt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>
                          <a:effectLst/>
                        </a:rPr>
                        <a:t>重量</a:t>
                      </a:r>
                      <a:r>
                        <a:rPr lang="en-US" altLang="ja-JP" sz="1100" b="1" u="none" strike="noStrike">
                          <a:effectLst/>
                        </a:rPr>
                        <a:t>(</a:t>
                      </a:r>
                      <a:r>
                        <a:rPr lang="en-US" sz="1100" b="1" u="none" strike="noStrike">
                          <a:effectLst/>
                        </a:rPr>
                        <a:t>g)</a:t>
                      </a:r>
                      <a:endParaRPr 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>
                          <a:effectLst/>
                        </a:rPr>
                        <a:t>放射能</a:t>
                      </a:r>
                      <a:r>
                        <a:rPr lang="en-US" altLang="ja-JP" sz="1100" b="1" u="none" strike="noStrike">
                          <a:effectLst/>
                        </a:rPr>
                        <a:t>(</a:t>
                      </a:r>
                      <a:r>
                        <a:rPr lang="en-US" sz="1100" b="1" u="none" strike="noStrike">
                          <a:effectLst/>
                        </a:rPr>
                        <a:t>Bq)</a:t>
                      </a:r>
                      <a:endParaRPr 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>
                          <a:effectLst/>
                        </a:rPr>
                        <a:t>採取</a:t>
                      </a:r>
                      <a:r>
                        <a:rPr lang="en-US" altLang="ja-JP" sz="1100" b="1" u="none" strike="noStrike">
                          <a:effectLst/>
                        </a:rPr>
                        <a:t>/</a:t>
                      </a:r>
                      <a:r>
                        <a:rPr lang="ja-JP" altLang="en-US" sz="1100" b="1" u="none" strike="noStrike">
                          <a:effectLst/>
                        </a:rPr>
                        <a:t>調整</a:t>
                      </a:r>
                      <a:endParaRPr lang="ja-JP" alt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100" b="1" u="none" strike="noStrike">
                          <a:effectLst/>
                        </a:rPr>
                        <a:t>SEM</a:t>
                      </a:r>
                      <a:r>
                        <a:rPr lang="ja-JP" altLang="en-US" sz="1100" b="1" u="none" strike="noStrike">
                          <a:effectLst/>
                        </a:rPr>
                        <a:t>観察</a:t>
                      </a:r>
                      <a:endParaRPr lang="ja-JP" alt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100" b="1" u="none" strike="noStrike">
                          <a:effectLst/>
                        </a:rPr>
                        <a:t>U</a:t>
                      </a:r>
                      <a:r>
                        <a:rPr lang="ja-JP" altLang="en-US" sz="1100" b="1" u="none" strike="noStrike">
                          <a:effectLst/>
                        </a:rPr>
                        <a:t>等粒子</a:t>
                      </a:r>
                      <a:endParaRPr lang="ja-JP" alt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100" b="1" u="none" strike="noStrike">
                          <a:effectLst/>
                        </a:rPr>
                        <a:t>FIB/TEM</a:t>
                      </a:r>
                      <a:endParaRPr 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100" b="1" u="none" strike="noStrike">
                          <a:effectLst/>
                        </a:rPr>
                        <a:t>ICP-MS</a:t>
                      </a:r>
                      <a:endParaRPr 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100" b="1" u="none" strike="noStrike">
                          <a:effectLst/>
                        </a:rPr>
                        <a:t>SEM</a:t>
                      </a:r>
                      <a:r>
                        <a:rPr lang="ja-JP" altLang="en-US" sz="1100" b="1" u="none" strike="noStrike">
                          <a:effectLst/>
                        </a:rPr>
                        <a:t>試料台</a:t>
                      </a:r>
                      <a:endParaRPr lang="ja-JP" alt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>
                          <a:effectLst/>
                        </a:rPr>
                        <a:t>溶解液</a:t>
                      </a:r>
                      <a:endParaRPr lang="ja-JP" alt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>
                          <a:effectLst/>
                        </a:rPr>
                        <a:t>形状（おおよそ）</a:t>
                      </a:r>
                      <a:endParaRPr lang="ja-JP" alt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extLst>
                  <a:ext uri="{0D108BD9-81ED-4DB2-BD59-A6C34878D82A}">
                    <a16:rowId xmlns:a16="http://schemas.microsoft.com/office/drawing/2014/main" val="2752490532"/>
                  </a:ext>
                </a:extLst>
              </a:tr>
              <a:tr h="148985"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 dirty="0">
                          <a:solidFill>
                            <a:srgbClr val="FF0000"/>
                          </a:solidFill>
                          <a:effectLst/>
                        </a:rPr>
                        <a:t>○</a:t>
                      </a:r>
                      <a:endParaRPr lang="ja-JP" altLang="en-US" sz="1100" b="1" i="0" u="none" strike="noStrike" dirty="0">
                        <a:solidFill>
                          <a:srgbClr val="FF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100" b="1" u="none" strike="noStrike">
                          <a:effectLst/>
                        </a:rPr>
                        <a:t>P53C21AR01</a:t>
                      </a:r>
                      <a:endParaRPr 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1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0.04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100" b="1" u="none" strike="noStrike">
                          <a:effectLst/>
                        </a:rPr>
                        <a:t>6.66E+05</a:t>
                      </a:r>
                      <a:endParaRPr 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>
                          <a:effectLst/>
                        </a:rPr>
                        <a:t>○</a:t>
                      </a:r>
                      <a:endParaRPr lang="ja-JP" alt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-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-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-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-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>
                          <a:effectLst/>
                        </a:rPr>
                        <a:t>　</a:t>
                      </a:r>
                      <a:endParaRPr lang="ja-JP" alt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>
                          <a:effectLst/>
                        </a:rPr>
                        <a:t>　</a:t>
                      </a:r>
                      <a:endParaRPr lang="ja-JP" alt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100" b="1" u="none" strike="noStrike">
                          <a:effectLst/>
                        </a:rPr>
                        <a:t>30mm×30mm</a:t>
                      </a:r>
                      <a:endParaRPr 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extLst>
                  <a:ext uri="{0D108BD9-81ED-4DB2-BD59-A6C34878D82A}">
                    <a16:rowId xmlns:a16="http://schemas.microsoft.com/office/drawing/2014/main" val="2055149951"/>
                  </a:ext>
                </a:extLst>
              </a:tr>
              <a:tr h="152189"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 dirty="0">
                          <a:solidFill>
                            <a:srgbClr val="FF0000"/>
                          </a:solidFill>
                          <a:effectLst/>
                        </a:rPr>
                        <a:t>○</a:t>
                      </a:r>
                      <a:endParaRPr lang="ja-JP" altLang="en-US" sz="1100" b="1" i="0" u="none" strike="noStrike" dirty="0">
                        <a:solidFill>
                          <a:srgbClr val="FF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100" b="1" u="none" strike="noStrike">
                          <a:effectLst/>
                        </a:rPr>
                        <a:t>P53C21SE01</a:t>
                      </a:r>
                      <a:endParaRPr 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1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0.01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100" b="1" u="none" strike="noStrike">
                          <a:effectLst/>
                        </a:rPr>
                        <a:t>1.67E+05</a:t>
                      </a:r>
                      <a:endParaRPr 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-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>
                          <a:effectLst/>
                        </a:rPr>
                        <a:t>○</a:t>
                      </a:r>
                      <a:endParaRPr lang="ja-JP" alt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×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-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-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1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>
                          <a:effectLst/>
                        </a:rPr>
                        <a:t>　</a:t>
                      </a:r>
                      <a:endParaRPr lang="ja-JP" alt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100" b="1" u="none" strike="noStrike" dirty="0">
                          <a:effectLst/>
                        </a:rPr>
                        <a:t>□10mm</a:t>
                      </a:r>
                      <a:r>
                        <a:rPr lang="ja-JP" altLang="en-US" sz="1100" b="1" u="none" strike="noStrike" dirty="0">
                          <a:effectLst/>
                        </a:rPr>
                        <a:t>ブロック</a:t>
                      </a:r>
                      <a:endParaRPr lang="ja-JP" altLang="en-US" sz="1100" b="1" i="0" u="none" strike="noStrike" dirty="0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extLst>
                  <a:ext uri="{0D108BD9-81ED-4DB2-BD59-A6C34878D82A}">
                    <a16:rowId xmlns:a16="http://schemas.microsoft.com/office/drawing/2014/main" val="2728557693"/>
                  </a:ext>
                </a:extLst>
              </a:tr>
            </a:tbl>
          </a:graphicData>
        </a:graphic>
      </p:graphicFrame>
      <p:sp>
        <p:nvSpPr>
          <p:cNvPr id="14" name="テキスト ボックス 13">
            <a:extLst>
              <a:ext uri="{FF2B5EF4-FFF2-40B4-BE49-F238E27FC236}">
                <a16:creationId xmlns:a16="http://schemas.microsoft.com/office/drawing/2014/main" id="{32BD297E-B0D6-4D87-9966-F1C52EDA89F6}"/>
              </a:ext>
            </a:extLst>
          </p:cNvPr>
          <p:cNvSpPr txBox="1"/>
          <p:nvPr/>
        </p:nvSpPr>
        <p:spPr>
          <a:xfrm>
            <a:off x="7874675" y="9000"/>
            <a:ext cx="2031325" cy="646331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kumimoji="1" lang="ja-JP" altLang="en-US" sz="3600" b="1" dirty="0">
                <a:latin typeface="+mn-ea"/>
              </a:rPr>
              <a:t>ドラフト</a:t>
            </a:r>
          </a:p>
        </p:txBody>
      </p:sp>
      <p:sp>
        <p:nvSpPr>
          <p:cNvPr id="15" name="テキスト ボックス 14">
            <a:extLst>
              <a:ext uri="{FF2B5EF4-FFF2-40B4-BE49-F238E27FC236}">
                <a16:creationId xmlns:a16="http://schemas.microsoft.com/office/drawing/2014/main" id="{E15E7153-646F-4893-90C6-DB992140B048}"/>
              </a:ext>
            </a:extLst>
          </p:cNvPr>
          <p:cNvSpPr txBox="1"/>
          <p:nvPr/>
        </p:nvSpPr>
        <p:spPr>
          <a:xfrm>
            <a:off x="1122546" y="5777150"/>
            <a:ext cx="656706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ja-JP" altLang="en-US" sz="1100" b="1" dirty="0"/>
              <a:t>注）</a:t>
            </a:r>
            <a:r>
              <a:rPr kumimoji="1" lang="ja-JP" altLang="en-US" sz="1100" b="1" dirty="0">
                <a:solidFill>
                  <a:srgbClr val="FF0000"/>
                </a:solidFill>
              </a:rPr>
              <a:t>○が返却</a:t>
            </a:r>
            <a:r>
              <a:rPr kumimoji="1" lang="en-US" altLang="ja-JP" sz="1100" b="1" dirty="0">
                <a:solidFill>
                  <a:srgbClr val="FF0000"/>
                </a:solidFill>
              </a:rPr>
              <a:t>(NFD</a:t>
            </a:r>
            <a:r>
              <a:rPr kumimoji="1" lang="ja-JP" altLang="en-US" sz="1100" b="1" dirty="0">
                <a:solidFill>
                  <a:srgbClr val="FF0000"/>
                </a:solidFill>
              </a:rPr>
              <a:t>→</a:t>
            </a:r>
            <a:r>
              <a:rPr kumimoji="1" lang="en-US" altLang="ja-JP" sz="1100" b="1" dirty="0">
                <a:solidFill>
                  <a:srgbClr val="FF0000"/>
                </a:solidFill>
              </a:rPr>
              <a:t>FMF)</a:t>
            </a:r>
            <a:r>
              <a:rPr kumimoji="1" lang="ja-JP" altLang="en-US" sz="1100" b="1" dirty="0">
                <a:solidFill>
                  <a:srgbClr val="FF0000"/>
                </a:solidFill>
              </a:rPr>
              <a:t>希望のたたき台</a:t>
            </a:r>
            <a:r>
              <a:rPr kumimoji="1" lang="ja-JP" altLang="en-US" sz="1100" b="1" dirty="0"/>
              <a:t>です。</a:t>
            </a:r>
            <a:r>
              <a:rPr kumimoji="1" lang="en-US" altLang="ja-JP" sz="1100" b="1" dirty="0"/>
              <a:t>(P53C</a:t>
            </a:r>
            <a:r>
              <a:rPr kumimoji="1" lang="ja-JP" altLang="en-US" sz="1100" b="1" dirty="0"/>
              <a:t>から始まる番号は分割後の</a:t>
            </a:r>
            <a:r>
              <a:rPr kumimoji="1" lang="en-US" altLang="ja-JP" sz="1100" b="1" dirty="0"/>
              <a:t>NFD</a:t>
            </a:r>
            <a:r>
              <a:rPr kumimoji="1" lang="ja-JP" altLang="en-US" sz="1100" b="1" dirty="0"/>
              <a:t>社内管理番号</a:t>
            </a:r>
            <a:r>
              <a:rPr kumimoji="1" lang="en-US" altLang="ja-JP" sz="1100" b="1" dirty="0"/>
              <a:t>)</a:t>
            </a:r>
            <a:endParaRPr kumimoji="1" lang="ja-JP" altLang="en-US" sz="1100" b="1" dirty="0"/>
          </a:p>
        </p:txBody>
      </p:sp>
    </p:spTree>
    <p:extLst>
      <p:ext uri="{BB962C8B-B14F-4D97-AF65-F5344CB8AC3E}">
        <p14:creationId xmlns:p14="http://schemas.microsoft.com/office/powerpoint/2010/main" val="370059769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図 3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1358" t="11429" r="18356" b="19999"/>
          <a:stretch/>
        </p:blipFill>
        <p:spPr>
          <a:xfrm>
            <a:off x="868335" y="749272"/>
            <a:ext cx="3735978" cy="3187091"/>
          </a:xfrm>
          <a:prstGeom prst="rect">
            <a:avLst/>
          </a:prstGeom>
        </p:spPr>
      </p:pic>
      <p:pic>
        <p:nvPicPr>
          <p:cNvPr id="5" name="図 4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brigh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4544" t="13900" r="14725" b="11427"/>
          <a:stretch/>
        </p:blipFill>
        <p:spPr>
          <a:xfrm>
            <a:off x="5719010" y="840713"/>
            <a:ext cx="2551612" cy="2020388"/>
          </a:xfrm>
          <a:prstGeom prst="rect">
            <a:avLst/>
          </a:prstGeom>
        </p:spPr>
      </p:pic>
      <p:pic>
        <p:nvPicPr>
          <p:cNvPr id="6" name="図 5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rightnessContrast bright="3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1548" t="33524" r="36547" b="24698"/>
          <a:stretch/>
        </p:blipFill>
        <p:spPr>
          <a:xfrm>
            <a:off x="5069272" y="3648979"/>
            <a:ext cx="1628503" cy="1599336"/>
          </a:xfrm>
          <a:prstGeom prst="rect">
            <a:avLst/>
          </a:prstGeom>
        </p:spPr>
      </p:pic>
      <p:cxnSp>
        <p:nvCxnSpPr>
          <p:cNvPr id="7" name="直線矢印コネクタ 6"/>
          <p:cNvCxnSpPr/>
          <p:nvPr/>
        </p:nvCxnSpPr>
        <p:spPr>
          <a:xfrm flipV="1">
            <a:off x="3620244" y="2429779"/>
            <a:ext cx="2656115" cy="78377"/>
          </a:xfrm>
          <a:prstGeom prst="straightConnector1">
            <a:avLst/>
          </a:prstGeom>
          <a:ln w="38100">
            <a:solidFill>
              <a:srgbClr val="0033CC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テキスト ボックス 7"/>
          <p:cNvSpPr txBox="1"/>
          <p:nvPr/>
        </p:nvSpPr>
        <p:spPr>
          <a:xfrm>
            <a:off x="4746107" y="2060447"/>
            <a:ext cx="6463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kumimoji="1" lang="ja-JP" altLang="en-US" b="1" dirty="0">
                <a:solidFill>
                  <a:srgbClr val="0033CC"/>
                </a:solidFill>
              </a:rPr>
              <a:t>切断</a:t>
            </a:r>
          </a:p>
        </p:txBody>
      </p:sp>
      <p:cxnSp>
        <p:nvCxnSpPr>
          <p:cNvPr id="12" name="直線矢印コネクタ 11"/>
          <p:cNvCxnSpPr/>
          <p:nvPr/>
        </p:nvCxnSpPr>
        <p:spPr>
          <a:xfrm flipH="1">
            <a:off x="6124434" y="2830107"/>
            <a:ext cx="256427" cy="818872"/>
          </a:xfrm>
          <a:prstGeom prst="straightConnector1">
            <a:avLst/>
          </a:prstGeom>
          <a:ln w="38100">
            <a:solidFill>
              <a:srgbClr val="0033CC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テキスト ボックス 14"/>
          <p:cNvSpPr txBox="1"/>
          <p:nvPr/>
        </p:nvSpPr>
        <p:spPr>
          <a:xfrm>
            <a:off x="5478102" y="2977374"/>
            <a:ext cx="6463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kumimoji="1" lang="ja-JP" altLang="en-US" b="1" dirty="0">
                <a:solidFill>
                  <a:srgbClr val="0033CC"/>
                </a:solidFill>
              </a:rPr>
              <a:t>貼付</a:t>
            </a:r>
          </a:p>
        </p:txBody>
      </p:sp>
      <p:sp>
        <p:nvSpPr>
          <p:cNvPr id="19" name="テキスト ボックス 18"/>
          <p:cNvSpPr txBox="1"/>
          <p:nvPr/>
        </p:nvSpPr>
        <p:spPr>
          <a:xfrm>
            <a:off x="5069272" y="5248315"/>
            <a:ext cx="16049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kumimoji="1" lang="en-US" altLang="ja-JP" dirty="0"/>
              <a:t>P53C22SE01(1)</a:t>
            </a:r>
            <a:endParaRPr kumimoji="1" lang="ja-JP" altLang="en-US" dirty="0"/>
          </a:p>
        </p:txBody>
      </p:sp>
      <p:sp>
        <p:nvSpPr>
          <p:cNvPr id="20" name="テキスト ボックス 19"/>
          <p:cNvSpPr txBox="1"/>
          <p:nvPr/>
        </p:nvSpPr>
        <p:spPr>
          <a:xfrm>
            <a:off x="5093316" y="5584818"/>
            <a:ext cx="155683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kumimoji="1" lang="ja-JP" altLang="en-US" sz="1400" b="1" dirty="0">
                <a:solidFill>
                  <a:srgbClr val="0033CC"/>
                </a:solidFill>
              </a:rPr>
              <a:t>□</a:t>
            </a:r>
            <a:r>
              <a:rPr kumimoji="1" lang="en-US" altLang="ja-JP" sz="1400" b="1" dirty="0">
                <a:solidFill>
                  <a:srgbClr val="0033CC"/>
                </a:solidFill>
              </a:rPr>
              <a:t>10mm</a:t>
            </a:r>
            <a:r>
              <a:rPr kumimoji="1" lang="ja-JP" altLang="en-US" sz="1400" b="1" dirty="0">
                <a:solidFill>
                  <a:srgbClr val="0033CC"/>
                </a:solidFill>
              </a:rPr>
              <a:t>ブロック</a:t>
            </a:r>
          </a:p>
        </p:txBody>
      </p:sp>
      <p:sp>
        <p:nvSpPr>
          <p:cNvPr id="21" name="テキスト ボックス 20"/>
          <p:cNvSpPr txBox="1"/>
          <p:nvPr/>
        </p:nvSpPr>
        <p:spPr>
          <a:xfrm>
            <a:off x="6786285" y="2904631"/>
            <a:ext cx="16450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kumimoji="1" lang="en-US" altLang="ja-JP" dirty="0"/>
              <a:t>P53C22AR01(1)</a:t>
            </a:r>
            <a:endParaRPr kumimoji="1" lang="ja-JP" altLang="en-US" dirty="0"/>
          </a:p>
        </p:txBody>
      </p:sp>
      <p:sp>
        <p:nvSpPr>
          <p:cNvPr id="2" name="スライド番号プレースホルダー 1"/>
          <p:cNvSpPr>
            <a:spLocks noGrp="1"/>
          </p:cNvSpPr>
          <p:nvPr>
            <p:ph type="sldNum" sz="quarter" idx="12"/>
          </p:nvPr>
        </p:nvSpPr>
        <p:spPr>
          <a:xfrm>
            <a:off x="7677150" y="6507364"/>
            <a:ext cx="2228850" cy="365125"/>
          </a:xfrm>
        </p:spPr>
        <p:txBody>
          <a:bodyPr/>
          <a:lstStyle/>
          <a:p>
            <a:fld id="{C4E2A555-50F0-41BF-BAF1-D239D1ABEAAD}" type="slidenum">
              <a:rPr kumimoji="1" lang="ja-JP" altLang="en-US" smtClean="0"/>
              <a:t>16</a:t>
            </a:fld>
            <a:endParaRPr kumimoji="1" lang="ja-JP" altLang="en-US"/>
          </a:p>
        </p:txBody>
      </p:sp>
      <p:sp>
        <p:nvSpPr>
          <p:cNvPr id="14" name="テキスト ボックス 13"/>
          <p:cNvSpPr txBox="1"/>
          <p:nvPr/>
        </p:nvSpPr>
        <p:spPr>
          <a:xfrm>
            <a:off x="57755" y="16994"/>
            <a:ext cx="704391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kumimoji="1" lang="en-US" altLang="ja-JP" sz="2000" b="1" u="sng" dirty="0"/>
              <a:t>P53C22</a:t>
            </a:r>
            <a:r>
              <a:rPr kumimoji="1" lang="ja-JP" altLang="en-US" sz="2000" b="1" dirty="0"/>
              <a:t>（</a:t>
            </a:r>
            <a:r>
              <a:rPr kumimoji="1" lang="en-US" altLang="ja-JP" sz="2000" b="1" dirty="0"/>
              <a:t>1F-1 PCV</a:t>
            </a:r>
            <a:r>
              <a:rPr kumimoji="1" lang="ja-JP" altLang="en-US" sz="2000" b="1" dirty="0"/>
              <a:t>内部調査アクセスルート構築関連サンプル</a:t>
            </a:r>
            <a:endParaRPr kumimoji="1" lang="en-US" altLang="ja-JP" sz="2000" b="1" dirty="0"/>
          </a:p>
          <a:p>
            <a:r>
              <a:rPr kumimoji="1" lang="ja-JP" altLang="en-US" sz="2000" b="1" dirty="0"/>
              <a:t>（</a:t>
            </a:r>
            <a:r>
              <a:rPr kumimoji="1" lang="en-US" altLang="ja-JP" sz="2000" b="1" dirty="0"/>
              <a:t>AWJ</a:t>
            </a:r>
            <a:r>
              <a:rPr kumimoji="1" lang="ja-JP" altLang="en-US" sz="2000" b="1" dirty="0"/>
              <a:t>装置⑤隔離弁））</a:t>
            </a:r>
          </a:p>
        </p:txBody>
      </p:sp>
      <p:graphicFrame>
        <p:nvGraphicFramePr>
          <p:cNvPr id="3" name="表 2">
            <a:extLst>
              <a:ext uri="{FF2B5EF4-FFF2-40B4-BE49-F238E27FC236}">
                <a16:creationId xmlns:a16="http://schemas.microsoft.com/office/drawing/2014/main" id="{BC5BE995-6197-4AD3-8C2D-54946D867F7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07159087"/>
              </p:ext>
            </p:extLst>
          </p:nvPr>
        </p:nvGraphicFramePr>
        <p:xfrm>
          <a:off x="748529" y="5892595"/>
          <a:ext cx="8543924" cy="694590"/>
        </p:xfrm>
        <a:graphic>
          <a:graphicData uri="http://schemas.openxmlformats.org/drawingml/2006/table">
            <a:tbl>
              <a:tblPr>
                <a:tableStyleId>{616DA210-FB5B-4158-B5E0-FEB733F419BA}</a:tableStyleId>
              </a:tblPr>
              <a:tblGrid>
                <a:gridCol w="344319">
                  <a:extLst>
                    <a:ext uri="{9D8B030D-6E8A-4147-A177-3AD203B41FA5}">
                      <a16:colId xmlns:a16="http://schemas.microsoft.com/office/drawing/2014/main" val="801616112"/>
                    </a:ext>
                  </a:extLst>
                </a:gridCol>
                <a:gridCol w="864802">
                  <a:extLst>
                    <a:ext uri="{9D8B030D-6E8A-4147-A177-3AD203B41FA5}">
                      <a16:colId xmlns:a16="http://schemas.microsoft.com/office/drawing/2014/main" val="2691491333"/>
                    </a:ext>
                  </a:extLst>
                </a:gridCol>
                <a:gridCol w="341650">
                  <a:extLst>
                    <a:ext uri="{9D8B030D-6E8A-4147-A177-3AD203B41FA5}">
                      <a16:colId xmlns:a16="http://schemas.microsoft.com/office/drawing/2014/main" val="366488192"/>
                    </a:ext>
                  </a:extLst>
                </a:gridCol>
                <a:gridCol w="427062">
                  <a:extLst>
                    <a:ext uri="{9D8B030D-6E8A-4147-A177-3AD203B41FA5}">
                      <a16:colId xmlns:a16="http://schemas.microsoft.com/office/drawing/2014/main" val="1136434691"/>
                    </a:ext>
                  </a:extLst>
                </a:gridCol>
                <a:gridCol w="608564">
                  <a:extLst>
                    <a:ext uri="{9D8B030D-6E8A-4147-A177-3AD203B41FA5}">
                      <a16:colId xmlns:a16="http://schemas.microsoft.com/office/drawing/2014/main" val="1998677828"/>
                    </a:ext>
                  </a:extLst>
                </a:gridCol>
                <a:gridCol w="576535">
                  <a:extLst>
                    <a:ext uri="{9D8B030D-6E8A-4147-A177-3AD203B41FA5}">
                      <a16:colId xmlns:a16="http://schemas.microsoft.com/office/drawing/2014/main" val="3831027157"/>
                    </a:ext>
                  </a:extLst>
                </a:gridCol>
                <a:gridCol w="576535">
                  <a:extLst>
                    <a:ext uri="{9D8B030D-6E8A-4147-A177-3AD203B41FA5}">
                      <a16:colId xmlns:a16="http://schemas.microsoft.com/office/drawing/2014/main" val="1598650122"/>
                    </a:ext>
                  </a:extLst>
                </a:gridCol>
                <a:gridCol w="576535">
                  <a:extLst>
                    <a:ext uri="{9D8B030D-6E8A-4147-A177-3AD203B41FA5}">
                      <a16:colId xmlns:a16="http://schemas.microsoft.com/office/drawing/2014/main" val="3242599675"/>
                    </a:ext>
                  </a:extLst>
                </a:gridCol>
                <a:gridCol w="576535">
                  <a:extLst>
                    <a:ext uri="{9D8B030D-6E8A-4147-A177-3AD203B41FA5}">
                      <a16:colId xmlns:a16="http://schemas.microsoft.com/office/drawing/2014/main" val="2530931233"/>
                    </a:ext>
                  </a:extLst>
                </a:gridCol>
                <a:gridCol w="576535">
                  <a:extLst>
                    <a:ext uri="{9D8B030D-6E8A-4147-A177-3AD203B41FA5}">
                      <a16:colId xmlns:a16="http://schemas.microsoft.com/office/drawing/2014/main" val="2802253515"/>
                    </a:ext>
                  </a:extLst>
                </a:gridCol>
                <a:gridCol w="576535">
                  <a:extLst>
                    <a:ext uri="{9D8B030D-6E8A-4147-A177-3AD203B41FA5}">
                      <a16:colId xmlns:a16="http://schemas.microsoft.com/office/drawing/2014/main" val="484532656"/>
                    </a:ext>
                  </a:extLst>
                </a:gridCol>
                <a:gridCol w="576535">
                  <a:extLst>
                    <a:ext uri="{9D8B030D-6E8A-4147-A177-3AD203B41FA5}">
                      <a16:colId xmlns:a16="http://schemas.microsoft.com/office/drawing/2014/main" val="134110982"/>
                    </a:ext>
                  </a:extLst>
                </a:gridCol>
                <a:gridCol w="1921782">
                  <a:extLst>
                    <a:ext uri="{9D8B030D-6E8A-4147-A177-3AD203B41FA5}">
                      <a16:colId xmlns:a16="http://schemas.microsoft.com/office/drawing/2014/main" val="273831789"/>
                    </a:ext>
                  </a:extLst>
                </a:gridCol>
              </a:tblGrid>
              <a:tr h="148985"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 dirty="0">
                          <a:effectLst/>
                        </a:rPr>
                        <a:t>返却</a:t>
                      </a:r>
                      <a:endParaRPr lang="ja-JP" altLang="en-US" sz="1100" b="1" i="0" u="none" strike="noStrike" dirty="0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ja-JP" altLang="en-US" sz="1100" b="1" u="none" strike="noStrike">
                          <a:effectLst/>
                        </a:rPr>
                        <a:t>試料名番号</a:t>
                      </a:r>
                      <a:endParaRPr lang="ja-JP" alt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>
                          <a:effectLst/>
                        </a:rPr>
                        <a:t>個数</a:t>
                      </a:r>
                      <a:endParaRPr lang="ja-JP" alt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>
                          <a:effectLst/>
                        </a:rPr>
                        <a:t>重量</a:t>
                      </a:r>
                      <a:r>
                        <a:rPr lang="en-US" altLang="ja-JP" sz="1100" b="1" u="none" strike="noStrike">
                          <a:effectLst/>
                        </a:rPr>
                        <a:t>(</a:t>
                      </a:r>
                      <a:r>
                        <a:rPr lang="en-US" sz="1100" b="1" u="none" strike="noStrike">
                          <a:effectLst/>
                        </a:rPr>
                        <a:t>g)</a:t>
                      </a:r>
                      <a:endParaRPr 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>
                          <a:effectLst/>
                        </a:rPr>
                        <a:t>放射能</a:t>
                      </a:r>
                      <a:r>
                        <a:rPr lang="en-US" altLang="ja-JP" sz="1100" b="1" u="none" strike="noStrike">
                          <a:effectLst/>
                        </a:rPr>
                        <a:t>(</a:t>
                      </a:r>
                      <a:r>
                        <a:rPr lang="en-US" sz="1100" b="1" u="none" strike="noStrike">
                          <a:effectLst/>
                        </a:rPr>
                        <a:t>Bq)</a:t>
                      </a:r>
                      <a:endParaRPr 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>
                          <a:effectLst/>
                        </a:rPr>
                        <a:t>採取</a:t>
                      </a:r>
                      <a:r>
                        <a:rPr lang="en-US" altLang="ja-JP" sz="1100" b="1" u="none" strike="noStrike">
                          <a:effectLst/>
                        </a:rPr>
                        <a:t>/</a:t>
                      </a:r>
                      <a:r>
                        <a:rPr lang="ja-JP" altLang="en-US" sz="1100" b="1" u="none" strike="noStrike">
                          <a:effectLst/>
                        </a:rPr>
                        <a:t>調整</a:t>
                      </a:r>
                      <a:endParaRPr lang="ja-JP" alt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100" b="1" u="none" strike="noStrike">
                          <a:effectLst/>
                        </a:rPr>
                        <a:t>SEM</a:t>
                      </a:r>
                      <a:r>
                        <a:rPr lang="ja-JP" altLang="en-US" sz="1100" b="1" u="none" strike="noStrike">
                          <a:effectLst/>
                        </a:rPr>
                        <a:t>観察</a:t>
                      </a:r>
                      <a:endParaRPr lang="ja-JP" alt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100" b="1" u="none" strike="noStrike">
                          <a:effectLst/>
                        </a:rPr>
                        <a:t>U</a:t>
                      </a:r>
                      <a:r>
                        <a:rPr lang="ja-JP" altLang="en-US" sz="1100" b="1" u="none" strike="noStrike">
                          <a:effectLst/>
                        </a:rPr>
                        <a:t>等粒子</a:t>
                      </a:r>
                      <a:endParaRPr lang="ja-JP" alt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100" b="1" u="none" strike="noStrike">
                          <a:effectLst/>
                        </a:rPr>
                        <a:t>FIB/TEM</a:t>
                      </a:r>
                      <a:endParaRPr 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100" b="1" u="none" strike="noStrike">
                          <a:effectLst/>
                        </a:rPr>
                        <a:t>ICP-MS</a:t>
                      </a:r>
                      <a:endParaRPr 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100" b="1" u="none" strike="noStrike">
                          <a:effectLst/>
                        </a:rPr>
                        <a:t>SEM</a:t>
                      </a:r>
                      <a:r>
                        <a:rPr lang="ja-JP" altLang="en-US" sz="1100" b="1" u="none" strike="noStrike">
                          <a:effectLst/>
                        </a:rPr>
                        <a:t>試料台</a:t>
                      </a:r>
                      <a:endParaRPr lang="ja-JP" alt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>
                          <a:effectLst/>
                        </a:rPr>
                        <a:t>溶解液</a:t>
                      </a:r>
                      <a:endParaRPr lang="ja-JP" alt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>
                          <a:effectLst/>
                        </a:rPr>
                        <a:t>形状（おおよそ）</a:t>
                      </a:r>
                      <a:endParaRPr lang="ja-JP" alt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extLst>
                  <a:ext uri="{0D108BD9-81ED-4DB2-BD59-A6C34878D82A}">
                    <a16:rowId xmlns:a16="http://schemas.microsoft.com/office/drawing/2014/main" val="3550788908"/>
                  </a:ext>
                </a:extLst>
              </a:tr>
              <a:tr h="148985"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 dirty="0">
                          <a:solidFill>
                            <a:srgbClr val="FF0000"/>
                          </a:solidFill>
                          <a:effectLst/>
                        </a:rPr>
                        <a:t>○</a:t>
                      </a:r>
                      <a:endParaRPr lang="ja-JP" altLang="en-US" sz="1100" b="1" i="0" u="none" strike="noStrike" dirty="0">
                        <a:solidFill>
                          <a:srgbClr val="FF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100" b="1" u="none" strike="noStrike">
                          <a:effectLst/>
                        </a:rPr>
                        <a:t>P53C22AR01</a:t>
                      </a:r>
                      <a:endParaRPr 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1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1.45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100" b="1" u="none" strike="noStrike">
                          <a:effectLst/>
                        </a:rPr>
                        <a:t>4.26E+05</a:t>
                      </a:r>
                      <a:endParaRPr 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>
                          <a:effectLst/>
                        </a:rPr>
                        <a:t>○</a:t>
                      </a:r>
                      <a:endParaRPr lang="ja-JP" alt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-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-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-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-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>
                          <a:effectLst/>
                        </a:rPr>
                        <a:t>　</a:t>
                      </a:r>
                      <a:endParaRPr lang="ja-JP" alt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>
                          <a:effectLst/>
                        </a:rPr>
                        <a:t>　</a:t>
                      </a:r>
                      <a:endParaRPr lang="ja-JP" alt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l-GR" sz="1100" b="1" u="none" strike="noStrike">
                          <a:effectLst/>
                        </a:rPr>
                        <a:t>Φ50</a:t>
                      </a:r>
                      <a:r>
                        <a:rPr lang="en-US" sz="1100" b="1" u="none" strike="noStrike">
                          <a:effectLst/>
                        </a:rPr>
                        <a:t>mm</a:t>
                      </a:r>
                      <a:r>
                        <a:rPr lang="ja-JP" altLang="en-US" sz="1100" b="1" u="none" strike="noStrike">
                          <a:effectLst/>
                        </a:rPr>
                        <a:t>スミヤ</a:t>
                      </a:r>
                      <a:endParaRPr lang="ja-JP" alt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extLst>
                  <a:ext uri="{0D108BD9-81ED-4DB2-BD59-A6C34878D82A}">
                    <a16:rowId xmlns:a16="http://schemas.microsoft.com/office/drawing/2014/main" val="3107580362"/>
                  </a:ext>
                </a:extLst>
              </a:tr>
              <a:tr h="152189"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 dirty="0">
                          <a:solidFill>
                            <a:srgbClr val="FF0000"/>
                          </a:solidFill>
                          <a:effectLst/>
                        </a:rPr>
                        <a:t>○</a:t>
                      </a:r>
                      <a:endParaRPr lang="ja-JP" altLang="en-US" sz="1100" b="1" i="0" u="none" strike="noStrike" dirty="0">
                        <a:solidFill>
                          <a:srgbClr val="FF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100" b="1" u="none" strike="noStrike">
                          <a:effectLst/>
                        </a:rPr>
                        <a:t>P53C22SE01</a:t>
                      </a:r>
                      <a:endParaRPr 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1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0.01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100" b="1" u="none" strike="noStrike">
                          <a:effectLst/>
                        </a:rPr>
                        <a:t>2.94E+03</a:t>
                      </a:r>
                      <a:endParaRPr 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-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>
                          <a:effectLst/>
                        </a:rPr>
                        <a:t>○</a:t>
                      </a:r>
                      <a:endParaRPr lang="ja-JP" alt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>
                          <a:effectLst/>
                        </a:rPr>
                        <a:t>○</a:t>
                      </a:r>
                      <a:endParaRPr lang="ja-JP" alt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×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-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1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>
                          <a:effectLst/>
                        </a:rPr>
                        <a:t>　</a:t>
                      </a:r>
                      <a:endParaRPr lang="ja-JP" alt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100" b="1" u="none" strike="noStrike" dirty="0">
                          <a:effectLst/>
                        </a:rPr>
                        <a:t>□10mm</a:t>
                      </a:r>
                      <a:r>
                        <a:rPr lang="ja-JP" altLang="en-US" sz="1100" b="1" u="none" strike="noStrike" dirty="0">
                          <a:effectLst/>
                        </a:rPr>
                        <a:t>ブロック</a:t>
                      </a:r>
                      <a:endParaRPr lang="ja-JP" altLang="en-US" sz="1100" b="1" i="0" u="none" strike="noStrike" dirty="0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extLst>
                  <a:ext uri="{0D108BD9-81ED-4DB2-BD59-A6C34878D82A}">
                    <a16:rowId xmlns:a16="http://schemas.microsoft.com/office/drawing/2014/main" val="2040011466"/>
                  </a:ext>
                </a:extLst>
              </a:tr>
            </a:tbl>
          </a:graphicData>
        </a:graphic>
      </p:graphicFrame>
      <p:sp>
        <p:nvSpPr>
          <p:cNvPr id="16" name="テキスト ボックス 15">
            <a:extLst>
              <a:ext uri="{FF2B5EF4-FFF2-40B4-BE49-F238E27FC236}">
                <a16:creationId xmlns:a16="http://schemas.microsoft.com/office/drawing/2014/main" id="{B298B76D-110B-40EF-887E-FE6C1655651B}"/>
              </a:ext>
            </a:extLst>
          </p:cNvPr>
          <p:cNvSpPr txBox="1"/>
          <p:nvPr/>
        </p:nvSpPr>
        <p:spPr>
          <a:xfrm>
            <a:off x="7874675" y="9000"/>
            <a:ext cx="2031325" cy="646331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kumimoji="1" lang="ja-JP" altLang="en-US" sz="3600" b="1" dirty="0">
                <a:latin typeface="+mn-ea"/>
              </a:rPr>
              <a:t>ドラフト</a:t>
            </a:r>
          </a:p>
        </p:txBody>
      </p:sp>
      <p:sp>
        <p:nvSpPr>
          <p:cNvPr id="17" name="テキスト ボックス 16">
            <a:extLst>
              <a:ext uri="{FF2B5EF4-FFF2-40B4-BE49-F238E27FC236}">
                <a16:creationId xmlns:a16="http://schemas.microsoft.com/office/drawing/2014/main" id="{8538531E-FEEE-4A8B-877F-0DDA9BD26219}"/>
              </a:ext>
            </a:extLst>
          </p:cNvPr>
          <p:cNvSpPr txBox="1"/>
          <p:nvPr/>
        </p:nvSpPr>
        <p:spPr>
          <a:xfrm>
            <a:off x="1138010" y="6608979"/>
            <a:ext cx="656706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ja-JP" altLang="en-US" sz="1100" b="1" dirty="0"/>
              <a:t>注）</a:t>
            </a:r>
            <a:r>
              <a:rPr kumimoji="1" lang="ja-JP" altLang="en-US" sz="1100" b="1" dirty="0">
                <a:solidFill>
                  <a:srgbClr val="FF0000"/>
                </a:solidFill>
              </a:rPr>
              <a:t>○が返却</a:t>
            </a:r>
            <a:r>
              <a:rPr kumimoji="1" lang="en-US" altLang="ja-JP" sz="1100" b="1" dirty="0">
                <a:solidFill>
                  <a:srgbClr val="FF0000"/>
                </a:solidFill>
              </a:rPr>
              <a:t>(NFD</a:t>
            </a:r>
            <a:r>
              <a:rPr kumimoji="1" lang="ja-JP" altLang="en-US" sz="1100" b="1" dirty="0">
                <a:solidFill>
                  <a:srgbClr val="FF0000"/>
                </a:solidFill>
              </a:rPr>
              <a:t>→</a:t>
            </a:r>
            <a:r>
              <a:rPr kumimoji="1" lang="en-US" altLang="ja-JP" sz="1100" b="1" dirty="0">
                <a:solidFill>
                  <a:srgbClr val="FF0000"/>
                </a:solidFill>
              </a:rPr>
              <a:t>FMF)</a:t>
            </a:r>
            <a:r>
              <a:rPr kumimoji="1" lang="ja-JP" altLang="en-US" sz="1100" b="1" dirty="0">
                <a:solidFill>
                  <a:srgbClr val="FF0000"/>
                </a:solidFill>
              </a:rPr>
              <a:t>希望のたたき台</a:t>
            </a:r>
            <a:r>
              <a:rPr kumimoji="1" lang="ja-JP" altLang="en-US" sz="1100" b="1" dirty="0"/>
              <a:t>です。</a:t>
            </a:r>
            <a:r>
              <a:rPr kumimoji="1" lang="en-US" altLang="ja-JP" sz="1100" b="1" dirty="0"/>
              <a:t>(P53C</a:t>
            </a:r>
            <a:r>
              <a:rPr kumimoji="1" lang="ja-JP" altLang="en-US" sz="1100" b="1" dirty="0"/>
              <a:t>から始まる番号は分割後の</a:t>
            </a:r>
            <a:r>
              <a:rPr kumimoji="1" lang="en-US" altLang="ja-JP" sz="1100" b="1" dirty="0"/>
              <a:t>NFD</a:t>
            </a:r>
            <a:r>
              <a:rPr kumimoji="1" lang="ja-JP" altLang="en-US" sz="1100" b="1" dirty="0"/>
              <a:t>社内管理番号</a:t>
            </a:r>
            <a:r>
              <a:rPr kumimoji="1" lang="en-US" altLang="ja-JP" sz="1100" b="1" dirty="0"/>
              <a:t>)</a:t>
            </a:r>
            <a:endParaRPr kumimoji="1" lang="ja-JP" altLang="en-US" sz="1100" b="1" dirty="0"/>
          </a:p>
        </p:txBody>
      </p:sp>
      <p:cxnSp>
        <p:nvCxnSpPr>
          <p:cNvPr id="18" name="直線コネクタ 17">
            <a:extLst>
              <a:ext uri="{FF2B5EF4-FFF2-40B4-BE49-F238E27FC236}">
                <a16:creationId xmlns:a16="http://schemas.microsoft.com/office/drawing/2014/main" id="{1E1B6F30-8F9A-4396-B125-53264168221A}"/>
              </a:ext>
            </a:extLst>
          </p:cNvPr>
          <p:cNvCxnSpPr>
            <a:cxnSpLocks/>
          </p:cNvCxnSpPr>
          <p:nvPr/>
        </p:nvCxnSpPr>
        <p:spPr>
          <a:xfrm flipH="1" flipV="1">
            <a:off x="7273490" y="2224004"/>
            <a:ext cx="117566" cy="726245"/>
          </a:xfrm>
          <a:prstGeom prst="line">
            <a:avLst/>
          </a:prstGeom>
          <a:ln w="25400">
            <a:solidFill>
              <a:schemeClr val="tx1"/>
            </a:solidFill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3294570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図 1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3016" b="13407"/>
          <a:stretch/>
        </p:blipFill>
        <p:spPr>
          <a:xfrm>
            <a:off x="5031378" y="3382391"/>
            <a:ext cx="3442790" cy="1899822"/>
          </a:xfrm>
          <a:prstGeom prst="rect">
            <a:avLst/>
          </a:prstGeom>
        </p:spPr>
      </p:pic>
      <p:pic>
        <p:nvPicPr>
          <p:cNvPr id="5" name="図 4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brigh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3262" t="38476" r="42834" b="31429"/>
          <a:stretch/>
        </p:blipFill>
        <p:spPr>
          <a:xfrm>
            <a:off x="1950720" y="2858323"/>
            <a:ext cx="2185851" cy="2063933"/>
          </a:xfrm>
          <a:prstGeom prst="rect">
            <a:avLst/>
          </a:prstGeom>
        </p:spPr>
      </p:pic>
      <p:cxnSp>
        <p:nvCxnSpPr>
          <p:cNvPr id="6" name="直線矢印コネクタ 5"/>
          <p:cNvCxnSpPr>
            <a:stCxn id="9" idx="2"/>
            <a:endCxn id="5" idx="3"/>
          </p:cNvCxnSpPr>
          <p:nvPr/>
        </p:nvCxnSpPr>
        <p:spPr>
          <a:xfrm flipH="1">
            <a:off x="4136571" y="3620005"/>
            <a:ext cx="2219652" cy="270285"/>
          </a:xfrm>
          <a:prstGeom prst="straightConnector1">
            <a:avLst/>
          </a:prstGeom>
          <a:ln w="38100">
            <a:solidFill>
              <a:srgbClr val="0033CC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テキスト ボックス 6"/>
          <p:cNvSpPr txBox="1"/>
          <p:nvPr/>
        </p:nvSpPr>
        <p:spPr>
          <a:xfrm>
            <a:off x="4385047" y="3347569"/>
            <a:ext cx="6463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kumimoji="1" lang="ja-JP" altLang="en-US" b="1" dirty="0">
                <a:solidFill>
                  <a:srgbClr val="0033CC"/>
                </a:solidFill>
              </a:rPr>
              <a:t>貼付</a:t>
            </a:r>
          </a:p>
        </p:txBody>
      </p:sp>
      <p:sp>
        <p:nvSpPr>
          <p:cNvPr id="9" name="正方形/長方形 8"/>
          <p:cNvSpPr/>
          <p:nvPr/>
        </p:nvSpPr>
        <p:spPr>
          <a:xfrm rot="4920000">
            <a:off x="6373347" y="3517479"/>
            <a:ext cx="144000" cy="180000"/>
          </a:xfrm>
          <a:prstGeom prst="rect">
            <a:avLst/>
          </a:prstGeom>
          <a:noFill/>
          <a:ln w="25400">
            <a:solidFill>
              <a:srgbClr val="0033CC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12" name="テキスト ボックス 11"/>
          <p:cNvSpPr txBox="1"/>
          <p:nvPr/>
        </p:nvSpPr>
        <p:spPr>
          <a:xfrm>
            <a:off x="5930272" y="5299928"/>
            <a:ext cx="16450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kumimoji="1" lang="en-US" altLang="ja-JP" dirty="0"/>
              <a:t>P53C23AR01(1)</a:t>
            </a:r>
            <a:endParaRPr kumimoji="1" lang="ja-JP" altLang="en-US" dirty="0"/>
          </a:p>
        </p:txBody>
      </p:sp>
      <p:sp>
        <p:nvSpPr>
          <p:cNvPr id="13" name="テキスト ボックス 12"/>
          <p:cNvSpPr txBox="1"/>
          <p:nvPr/>
        </p:nvSpPr>
        <p:spPr>
          <a:xfrm>
            <a:off x="2241181" y="4922256"/>
            <a:ext cx="16049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kumimoji="1" lang="en-US" altLang="ja-JP" dirty="0"/>
              <a:t>P53C23SE01(1)</a:t>
            </a:r>
            <a:endParaRPr kumimoji="1" lang="ja-JP" altLang="en-US" dirty="0"/>
          </a:p>
        </p:txBody>
      </p:sp>
      <p:sp>
        <p:nvSpPr>
          <p:cNvPr id="14" name="テキスト ボックス 13"/>
          <p:cNvSpPr txBox="1"/>
          <p:nvPr/>
        </p:nvSpPr>
        <p:spPr>
          <a:xfrm>
            <a:off x="2265225" y="5258759"/>
            <a:ext cx="155683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kumimoji="1" lang="ja-JP" altLang="en-US" sz="1400" b="1" dirty="0">
                <a:solidFill>
                  <a:srgbClr val="0033CC"/>
                </a:solidFill>
              </a:rPr>
              <a:t>□</a:t>
            </a:r>
            <a:r>
              <a:rPr kumimoji="1" lang="en-US" altLang="ja-JP" sz="1400" b="1" dirty="0">
                <a:solidFill>
                  <a:srgbClr val="0033CC"/>
                </a:solidFill>
              </a:rPr>
              <a:t>10mm</a:t>
            </a:r>
            <a:r>
              <a:rPr kumimoji="1" lang="ja-JP" altLang="en-US" sz="1400" b="1" dirty="0">
                <a:solidFill>
                  <a:srgbClr val="0033CC"/>
                </a:solidFill>
              </a:rPr>
              <a:t>ブロック</a:t>
            </a:r>
          </a:p>
        </p:txBody>
      </p:sp>
      <p:pic>
        <p:nvPicPr>
          <p:cNvPr id="15" name="図 14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rightnessContrast brigh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533" t="3177" r="11306"/>
          <a:stretch/>
        </p:blipFill>
        <p:spPr>
          <a:xfrm>
            <a:off x="4253300" y="410480"/>
            <a:ext cx="3079467" cy="2625864"/>
          </a:xfrm>
          <a:prstGeom prst="rect">
            <a:avLst/>
          </a:prstGeom>
        </p:spPr>
      </p:pic>
      <p:cxnSp>
        <p:nvCxnSpPr>
          <p:cNvPr id="17" name="直線矢印コネクタ 16"/>
          <p:cNvCxnSpPr/>
          <p:nvPr/>
        </p:nvCxnSpPr>
        <p:spPr>
          <a:xfrm>
            <a:off x="6052457" y="2423346"/>
            <a:ext cx="303766" cy="932706"/>
          </a:xfrm>
          <a:prstGeom prst="straightConnector1">
            <a:avLst/>
          </a:prstGeom>
          <a:ln w="38100">
            <a:solidFill>
              <a:srgbClr val="0033CC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テキスト ボックス 19"/>
          <p:cNvSpPr txBox="1"/>
          <p:nvPr/>
        </p:nvSpPr>
        <p:spPr>
          <a:xfrm>
            <a:off x="6472952" y="3033714"/>
            <a:ext cx="6463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kumimoji="1" lang="ja-JP" altLang="en-US" b="1" dirty="0">
                <a:solidFill>
                  <a:srgbClr val="0033CC"/>
                </a:solidFill>
              </a:rPr>
              <a:t>切断</a:t>
            </a:r>
          </a:p>
        </p:txBody>
      </p:sp>
      <p:sp>
        <p:nvSpPr>
          <p:cNvPr id="3" name="スライド番号プレースホルダー 2"/>
          <p:cNvSpPr>
            <a:spLocks noGrp="1"/>
          </p:cNvSpPr>
          <p:nvPr>
            <p:ph type="sldNum" sz="quarter" idx="12"/>
          </p:nvPr>
        </p:nvSpPr>
        <p:spPr>
          <a:xfrm>
            <a:off x="7677150" y="6492875"/>
            <a:ext cx="2228850" cy="365125"/>
          </a:xfrm>
        </p:spPr>
        <p:txBody>
          <a:bodyPr/>
          <a:lstStyle/>
          <a:p>
            <a:fld id="{C4E2A555-50F0-41BF-BAF1-D239D1ABEAAD}" type="slidenum">
              <a:rPr kumimoji="1" lang="ja-JP" altLang="en-US" smtClean="0"/>
              <a:t>17</a:t>
            </a:fld>
            <a:endParaRPr kumimoji="1" lang="ja-JP" altLang="en-US" dirty="0"/>
          </a:p>
        </p:txBody>
      </p:sp>
      <p:sp>
        <p:nvSpPr>
          <p:cNvPr id="16" name="テキスト ボックス 15"/>
          <p:cNvSpPr txBox="1"/>
          <p:nvPr/>
        </p:nvSpPr>
        <p:spPr>
          <a:xfrm>
            <a:off x="57755" y="16994"/>
            <a:ext cx="704391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kumimoji="1" lang="en-US" altLang="ja-JP" sz="2000" b="1" u="sng" dirty="0"/>
              <a:t>P53C23</a:t>
            </a:r>
            <a:r>
              <a:rPr kumimoji="1" lang="ja-JP" altLang="en-US" sz="2000" b="1" dirty="0"/>
              <a:t>（</a:t>
            </a:r>
            <a:r>
              <a:rPr kumimoji="1" lang="en-US" altLang="ja-JP" sz="2000" b="1" dirty="0"/>
              <a:t>1F-1 PCV</a:t>
            </a:r>
            <a:r>
              <a:rPr kumimoji="1" lang="ja-JP" altLang="en-US" sz="2000" b="1" dirty="0"/>
              <a:t>内部調査アクセスルート構築関連サンプル</a:t>
            </a:r>
            <a:endParaRPr kumimoji="1" lang="en-US" altLang="ja-JP" sz="2000" b="1" dirty="0"/>
          </a:p>
          <a:p>
            <a:r>
              <a:rPr kumimoji="1" lang="ja-JP" altLang="en-US" sz="2000" b="1" dirty="0"/>
              <a:t>（</a:t>
            </a:r>
            <a:r>
              <a:rPr kumimoji="1" lang="en-US" altLang="ja-JP" sz="2000" b="1" dirty="0"/>
              <a:t>AWJ</a:t>
            </a:r>
            <a:r>
              <a:rPr kumimoji="1" lang="ja-JP" altLang="en-US" sz="2000" b="1" dirty="0"/>
              <a:t>装置⑧ノズル面））</a:t>
            </a:r>
          </a:p>
        </p:txBody>
      </p:sp>
      <p:graphicFrame>
        <p:nvGraphicFramePr>
          <p:cNvPr id="4" name="表 3">
            <a:extLst>
              <a:ext uri="{FF2B5EF4-FFF2-40B4-BE49-F238E27FC236}">
                <a16:creationId xmlns:a16="http://schemas.microsoft.com/office/drawing/2014/main" id="{64DF5497-63C5-4C33-BC3F-77119678AD6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49106969"/>
              </p:ext>
            </p:extLst>
          </p:nvPr>
        </p:nvGraphicFramePr>
        <p:xfrm>
          <a:off x="974435" y="5903039"/>
          <a:ext cx="8543924" cy="694590"/>
        </p:xfrm>
        <a:graphic>
          <a:graphicData uri="http://schemas.openxmlformats.org/drawingml/2006/table">
            <a:tbl>
              <a:tblPr>
                <a:tableStyleId>{616DA210-FB5B-4158-B5E0-FEB733F419BA}</a:tableStyleId>
              </a:tblPr>
              <a:tblGrid>
                <a:gridCol w="344319">
                  <a:extLst>
                    <a:ext uri="{9D8B030D-6E8A-4147-A177-3AD203B41FA5}">
                      <a16:colId xmlns:a16="http://schemas.microsoft.com/office/drawing/2014/main" val="3779091910"/>
                    </a:ext>
                  </a:extLst>
                </a:gridCol>
                <a:gridCol w="864802">
                  <a:extLst>
                    <a:ext uri="{9D8B030D-6E8A-4147-A177-3AD203B41FA5}">
                      <a16:colId xmlns:a16="http://schemas.microsoft.com/office/drawing/2014/main" val="3331083457"/>
                    </a:ext>
                  </a:extLst>
                </a:gridCol>
                <a:gridCol w="341650">
                  <a:extLst>
                    <a:ext uri="{9D8B030D-6E8A-4147-A177-3AD203B41FA5}">
                      <a16:colId xmlns:a16="http://schemas.microsoft.com/office/drawing/2014/main" val="1888465099"/>
                    </a:ext>
                  </a:extLst>
                </a:gridCol>
                <a:gridCol w="427062">
                  <a:extLst>
                    <a:ext uri="{9D8B030D-6E8A-4147-A177-3AD203B41FA5}">
                      <a16:colId xmlns:a16="http://schemas.microsoft.com/office/drawing/2014/main" val="3774341885"/>
                    </a:ext>
                  </a:extLst>
                </a:gridCol>
                <a:gridCol w="608564">
                  <a:extLst>
                    <a:ext uri="{9D8B030D-6E8A-4147-A177-3AD203B41FA5}">
                      <a16:colId xmlns:a16="http://schemas.microsoft.com/office/drawing/2014/main" val="1970689255"/>
                    </a:ext>
                  </a:extLst>
                </a:gridCol>
                <a:gridCol w="576535">
                  <a:extLst>
                    <a:ext uri="{9D8B030D-6E8A-4147-A177-3AD203B41FA5}">
                      <a16:colId xmlns:a16="http://schemas.microsoft.com/office/drawing/2014/main" val="3368508723"/>
                    </a:ext>
                  </a:extLst>
                </a:gridCol>
                <a:gridCol w="576535">
                  <a:extLst>
                    <a:ext uri="{9D8B030D-6E8A-4147-A177-3AD203B41FA5}">
                      <a16:colId xmlns:a16="http://schemas.microsoft.com/office/drawing/2014/main" val="2541151847"/>
                    </a:ext>
                  </a:extLst>
                </a:gridCol>
                <a:gridCol w="576535">
                  <a:extLst>
                    <a:ext uri="{9D8B030D-6E8A-4147-A177-3AD203B41FA5}">
                      <a16:colId xmlns:a16="http://schemas.microsoft.com/office/drawing/2014/main" val="3721517258"/>
                    </a:ext>
                  </a:extLst>
                </a:gridCol>
                <a:gridCol w="576535">
                  <a:extLst>
                    <a:ext uri="{9D8B030D-6E8A-4147-A177-3AD203B41FA5}">
                      <a16:colId xmlns:a16="http://schemas.microsoft.com/office/drawing/2014/main" val="3368025754"/>
                    </a:ext>
                  </a:extLst>
                </a:gridCol>
                <a:gridCol w="576535">
                  <a:extLst>
                    <a:ext uri="{9D8B030D-6E8A-4147-A177-3AD203B41FA5}">
                      <a16:colId xmlns:a16="http://schemas.microsoft.com/office/drawing/2014/main" val="3132993192"/>
                    </a:ext>
                  </a:extLst>
                </a:gridCol>
                <a:gridCol w="576535">
                  <a:extLst>
                    <a:ext uri="{9D8B030D-6E8A-4147-A177-3AD203B41FA5}">
                      <a16:colId xmlns:a16="http://schemas.microsoft.com/office/drawing/2014/main" val="1894312974"/>
                    </a:ext>
                  </a:extLst>
                </a:gridCol>
                <a:gridCol w="576535">
                  <a:extLst>
                    <a:ext uri="{9D8B030D-6E8A-4147-A177-3AD203B41FA5}">
                      <a16:colId xmlns:a16="http://schemas.microsoft.com/office/drawing/2014/main" val="3186311296"/>
                    </a:ext>
                  </a:extLst>
                </a:gridCol>
                <a:gridCol w="1921782">
                  <a:extLst>
                    <a:ext uri="{9D8B030D-6E8A-4147-A177-3AD203B41FA5}">
                      <a16:colId xmlns:a16="http://schemas.microsoft.com/office/drawing/2014/main" val="2185705994"/>
                    </a:ext>
                  </a:extLst>
                </a:gridCol>
              </a:tblGrid>
              <a:tr h="148985"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 dirty="0">
                          <a:effectLst/>
                        </a:rPr>
                        <a:t>返却</a:t>
                      </a:r>
                      <a:endParaRPr lang="ja-JP" altLang="en-US" sz="1100" b="1" i="0" u="none" strike="noStrike" dirty="0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ja-JP" altLang="en-US" sz="1100" b="1" u="none" strike="noStrike">
                          <a:effectLst/>
                        </a:rPr>
                        <a:t>試料名番号</a:t>
                      </a:r>
                      <a:endParaRPr lang="ja-JP" alt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>
                          <a:effectLst/>
                        </a:rPr>
                        <a:t>個数</a:t>
                      </a:r>
                      <a:endParaRPr lang="ja-JP" alt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>
                          <a:effectLst/>
                        </a:rPr>
                        <a:t>重量</a:t>
                      </a:r>
                      <a:r>
                        <a:rPr lang="en-US" altLang="ja-JP" sz="1100" b="1" u="none" strike="noStrike">
                          <a:effectLst/>
                        </a:rPr>
                        <a:t>(</a:t>
                      </a:r>
                      <a:r>
                        <a:rPr lang="en-US" sz="1100" b="1" u="none" strike="noStrike">
                          <a:effectLst/>
                        </a:rPr>
                        <a:t>g)</a:t>
                      </a:r>
                      <a:endParaRPr 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>
                          <a:effectLst/>
                        </a:rPr>
                        <a:t>放射能</a:t>
                      </a:r>
                      <a:r>
                        <a:rPr lang="en-US" altLang="ja-JP" sz="1100" b="1" u="none" strike="noStrike">
                          <a:effectLst/>
                        </a:rPr>
                        <a:t>(</a:t>
                      </a:r>
                      <a:r>
                        <a:rPr lang="en-US" sz="1100" b="1" u="none" strike="noStrike">
                          <a:effectLst/>
                        </a:rPr>
                        <a:t>Bq)</a:t>
                      </a:r>
                      <a:endParaRPr 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>
                          <a:effectLst/>
                        </a:rPr>
                        <a:t>採取</a:t>
                      </a:r>
                      <a:r>
                        <a:rPr lang="en-US" altLang="ja-JP" sz="1100" b="1" u="none" strike="noStrike">
                          <a:effectLst/>
                        </a:rPr>
                        <a:t>/</a:t>
                      </a:r>
                      <a:r>
                        <a:rPr lang="ja-JP" altLang="en-US" sz="1100" b="1" u="none" strike="noStrike">
                          <a:effectLst/>
                        </a:rPr>
                        <a:t>調整</a:t>
                      </a:r>
                      <a:endParaRPr lang="ja-JP" alt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100" b="1" u="none" strike="noStrike">
                          <a:effectLst/>
                        </a:rPr>
                        <a:t>SEM</a:t>
                      </a:r>
                      <a:r>
                        <a:rPr lang="ja-JP" altLang="en-US" sz="1100" b="1" u="none" strike="noStrike">
                          <a:effectLst/>
                        </a:rPr>
                        <a:t>観察</a:t>
                      </a:r>
                      <a:endParaRPr lang="ja-JP" alt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100" b="1" u="none" strike="noStrike">
                          <a:effectLst/>
                        </a:rPr>
                        <a:t>U</a:t>
                      </a:r>
                      <a:r>
                        <a:rPr lang="ja-JP" altLang="en-US" sz="1100" b="1" u="none" strike="noStrike">
                          <a:effectLst/>
                        </a:rPr>
                        <a:t>等粒子</a:t>
                      </a:r>
                      <a:endParaRPr lang="ja-JP" alt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100" b="1" u="none" strike="noStrike">
                          <a:effectLst/>
                        </a:rPr>
                        <a:t>FIB/TEM</a:t>
                      </a:r>
                      <a:endParaRPr 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100" b="1" u="none" strike="noStrike">
                          <a:effectLst/>
                        </a:rPr>
                        <a:t>ICP-MS</a:t>
                      </a:r>
                      <a:endParaRPr 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100" b="1" u="none" strike="noStrike">
                          <a:effectLst/>
                        </a:rPr>
                        <a:t>SEM</a:t>
                      </a:r>
                      <a:r>
                        <a:rPr lang="ja-JP" altLang="en-US" sz="1100" b="1" u="none" strike="noStrike">
                          <a:effectLst/>
                        </a:rPr>
                        <a:t>試料台</a:t>
                      </a:r>
                      <a:endParaRPr lang="ja-JP" alt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>
                          <a:effectLst/>
                        </a:rPr>
                        <a:t>溶解液</a:t>
                      </a:r>
                      <a:endParaRPr lang="ja-JP" alt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>
                          <a:effectLst/>
                        </a:rPr>
                        <a:t>形状（おおよそ）</a:t>
                      </a:r>
                      <a:endParaRPr lang="ja-JP" alt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extLst>
                  <a:ext uri="{0D108BD9-81ED-4DB2-BD59-A6C34878D82A}">
                    <a16:rowId xmlns:a16="http://schemas.microsoft.com/office/drawing/2014/main" val="2276173676"/>
                  </a:ext>
                </a:extLst>
              </a:tr>
              <a:tr h="148985"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 dirty="0">
                          <a:solidFill>
                            <a:srgbClr val="FF0000"/>
                          </a:solidFill>
                          <a:effectLst/>
                        </a:rPr>
                        <a:t>○</a:t>
                      </a:r>
                      <a:endParaRPr lang="ja-JP" altLang="en-US" sz="1100" b="1" i="0" u="none" strike="noStrike" dirty="0">
                        <a:solidFill>
                          <a:srgbClr val="FF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100" b="1" u="none" strike="noStrike">
                          <a:effectLst/>
                        </a:rPr>
                        <a:t>P53C23AR01</a:t>
                      </a:r>
                      <a:endParaRPr 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1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1.42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100" b="1" u="none" strike="noStrike">
                          <a:effectLst/>
                        </a:rPr>
                        <a:t>4.18E+05</a:t>
                      </a:r>
                      <a:endParaRPr 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>
                          <a:effectLst/>
                        </a:rPr>
                        <a:t>○</a:t>
                      </a:r>
                      <a:endParaRPr lang="ja-JP" alt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-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-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-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-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>
                          <a:effectLst/>
                        </a:rPr>
                        <a:t>　</a:t>
                      </a:r>
                      <a:endParaRPr lang="ja-JP" alt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>
                          <a:effectLst/>
                        </a:rPr>
                        <a:t>　</a:t>
                      </a:r>
                      <a:endParaRPr lang="ja-JP" alt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l-GR" sz="1100" b="1" u="none" strike="noStrike">
                          <a:effectLst/>
                        </a:rPr>
                        <a:t>Φ50</a:t>
                      </a:r>
                      <a:r>
                        <a:rPr lang="en-US" sz="1100" b="1" u="none" strike="noStrike">
                          <a:effectLst/>
                        </a:rPr>
                        <a:t>mm</a:t>
                      </a:r>
                      <a:r>
                        <a:rPr lang="ja-JP" altLang="en-US" sz="1100" b="1" u="none" strike="noStrike">
                          <a:effectLst/>
                        </a:rPr>
                        <a:t>スミヤ</a:t>
                      </a:r>
                      <a:endParaRPr lang="ja-JP" alt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extLst>
                  <a:ext uri="{0D108BD9-81ED-4DB2-BD59-A6C34878D82A}">
                    <a16:rowId xmlns:a16="http://schemas.microsoft.com/office/drawing/2014/main" val="1819895361"/>
                  </a:ext>
                </a:extLst>
              </a:tr>
              <a:tr h="152189"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 dirty="0">
                          <a:solidFill>
                            <a:srgbClr val="FF0000"/>
                          </a:solidFill>
                          <a:effectLst/>
                        </a:rPr>
                        <a:t>○</a:t>
                      </a:r>
                      <a:endParaRPr lang="ja-JP" altLang="en-US" sz="1100" b="1" i="0" u="none" strike="noStrike" dirty="0">
                        <a:solidFill>
                          <a:srgbClr val="FF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100" b="1" u="none" strike="noStrike">
                          <a:effectLst/>
                        </a:rPr>
                        <a:t>P53C23SE01</a:t>
                      </a:r>
                      <a:endParaRPr 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1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0.01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100" b="1" u="none" strike="noStrike">
                          <a:effectLst/>
                        </a:rPr>
                        <a:t>2.94E+03</a:t>
                      </a:r>
                      <a:endParaRPr 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-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>
                          <a:effectLst/>
                        </a:rPr>
                        <a:t>○</a:t>
                      </a:r>
                      <a:endParaRPr lang="ja-JP" alt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×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-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-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ja-JP" sz="1100" b="1" u="none" strike="noStrike">
                          <a:effectLst/>
                        </a:rPr>
                        <a:t>1</a:t>
                      </a:r>
                      <a:endParaRPr lang="en-US" altLang="ja-JP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ja-JP" altLang="en-US" sz="1100" b="1" u="none" strike="noStrike">
                          <a:effectLst/>
                        </a:rPr>
                        <a:t>　</a:t>
                      </a:r>
                      <a:endParaRPr lang="ja-JP" altLang="en-US" sz="1100" b="1" i="0" u="none" strike="noStrike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100" b="1" u="none" strike="noStrike" dirty="0">
                          <a:effectLst/>
                        </a:rPr>
                        <a:t>□10mm</a:t>
                      </a:r>
                      <a:r>
                        <a:rPr lang="ja-JP" altLang="en-US" sz="1100" b="1" u="none" strike="noStrike" dirty="0">
                          <a:effectLst/>
                        </a:rPr>
                        <a:t>ブロック</a:t>
                      </a:r>
                      <a:endParaRPr lang="ja-JP" altLang="en-US" sz="1100" b="1" i="0" u="none" strike="noStrike" dirty="0">
                        <a:solidFill>
                          <a:srgbClr val="000000"/>
                        </a:solidFill>
                        <a:effectLst/>
                        <a:latin typeface="ＭＳ Ｐゴシック" panose="020B0600070205080204" pitchFamily="50" charset="-128"/>
                        <a:ea typeface="ＭＳ Ｐゴシック" panose="020B0600070205080204" pitchFamily="50" charset="-128"/>
                      </a:endParaRPr>
                    </a:p>
                  </a:txBody>
                  <a:tcPr marL="8010" marR="8010" marT="8010" marB="0" anchor="ctr"/>
                </a:tc>
                <a:extLst>
                  <a:ext uri="{0D108BD9-81ED-4DB2-BD59-A6C34878D82A}">
                    <a16:rowId xmlns:a16="http://schemas.microsoft.com/office/drawing/2014/main" val="3776996406"/>
                  </a:ext>
                </a:extLst>
              </a:tr>
            </a:tbl>
          </a:graphicData>
        </a:graphic>
      </p:graphicFrame>
      <p:sp>
        <p:nvSpPr>
          <p:cNvPr id="18" name="テキスト ボックス 17">
            <a:extLst>
              <a:ext uri="{FF2B5EF4-FFF2-40B4-BE49-F238E27FC236}">
                <a16:creationId xmlns:a16="http://schemas.microsoft.com/office/drawing/2014/main" id="{025C63F9-4F91-4C38-B221-B5D8DB6493FF}"/>
              </a:ext>
            </a:extLst>
          </p:cNvPr>
          <p:cNvSpPr txBox="1"/>
          <p:nvPr/>
        </p:nvSpPr>
        <p:spPr>
          <a:xfrm>
            <a:off x="7874675" y="9000"/>
            <a:ext cx="2031325" cy="646331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kumimoji="1" lang="ja-JP" altLang="en-US" sz="3600" b="1" dirty="0">
                <a:latin typeface="+mn-ea"/>
              </a:rPr>
              <a:t>ドラフト</a:t>
            </a:r>
          </a:p>
        </p:txBody>
      </p:sp>
      <p:sp>
        <p:nvSpPr>
          <p:cNvPr id="19" name="テキスト ボックス 18">
            <a:extLst>
              <a:ext uri="{FF2B5EF4-FFF2-40B4-BE49-F238E27FC236}">
                <a16:creationId xmlns:a16="http://schemas.microsoft.com/office/drawing/2014/main" id="{1487B097-1760-485F-A829-0002D7B1F454}"/>
              </a:ext>
            </a:extLst>
          </p:cNvPr>
          <p:cNvSpPr txBox="1"/>
          <p:nvPr/>
        </p:nvSpPr>
        <p:spPr>
          <a:xfrm>
            <a:off x="1138010" y="6608979"/>
            <a:ext cx="656706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ja-JP" altLang="en-US" sz="1100" b="1" dirty="0"/>
              <a:t>注）</a:t>
            </a:r>
            <a:r>
              <a:rPr kumimoji="1" lang="ja-JP" altLang="en-US" sz="1100" b="1" dirty="0">
                <a:solidFill>
                  <a:srgbClr val="FF0000"/>
                </a:solidFill>
              </a:rPr>
              <a:t>○が返却</a:t>
            </a:r>
            <a:r>
              <a:rPr kumimoji="1" lang="en-US" altLang="ja-JP" sz="1100" b="1" dirty="0">
                <a:solidFill>
                  <a:srgbClr val="FF0000"/>
                </a:solidFill>
              </a:rPr>
              <a:t>(NFD</a:t>
            </a:r>
            <a:r>
              <a:rPr kumimoji="1" lang="ja-JP" altLang="en-US" sz="1100" b="1" dirty="0">
                <a:solidFill>
                  <a:srgbClr val="FF0000"/>
                </a:solidFill>
              </a:rPr>
              <a:t>→</a:t>
            </a:r>
            <a:r>
              <a:rPr kumimoji="1" lang="en-US" altLang="ja-JP" sz="1100" b="1" dirty="0">
                <a:solidFill>
                  <a:srgbClr val="FF0000"/>
                </a:solidFill>
              </a:rPr>
              <a:t>FMF)</a:t>
            </a:r>
            <a:r>
              <a:rPr kumimoji="1" lang="ja-JP" altLang="en-US" sz="1100" b="1" dirty="0">
                <a:solidFill>
                  <a:srgbClr val="FF0000"/>
                </a:solidFill>
              </a:rPr>
              <a:t>希望のたたき台</a:t>
            </a:r>
            <a:r>
              <a:rPr kumimoji="1" lang="ja-JP" altLang="en-US" sz="1100" b="1" dirty="0"/>
              <a:t>です。</a:t>
            </a:r>
            <a:r>
              <a:rPr kumimoji="1" lang="en-US" altLang="ja-JP" sz="1100" b="1" dirty="0"/>
              <a:t>(P53C</a:t>
            </a:r>
            <a:r>
              <a:rPr kumimoji="1" lang="ja-JP" altLang="en-US" sz="1100" b="1" dirty="0"/>
              <a:t>から始まる番号は分割後の</a:t>
            </a:r>
            <a:r>
              <a:rPr kumimoji="1" lang="en-US" altLang="ja-JP" sz="1100" b="1" dirty="0"/>
              <a:t>NFD</a:t>
            </a:r>
            <a:r>
              <a:rPr kumimoji="1" lang="ja-JP" altLang="en-US" sz="1100" b="1" dirty="0"/>
              <a:t>社内管理番号</a:t>
            </a:r>
            <a:r>
              <a:rPr kumimoji="1" lang="en-US" altLang="ja-JP" sz="1100" b="1" dirty="0"/>
              <a:t>)</a:t>
            </a:r>
            <a:endParaRPr kumimoji="1" lang="ja-JP" altLang="en-US" sz="1100" b="1" dirty="0"/>
          </a:p>
        </p:txBody>
      </p:sp>
    </p:spTree>
    <p:extLst>
      <p:ext uri="{BB962C8B-B14F-4D97-AF65-F5344CB8AC3E}">
        <p14:creationId xmlns:p14="http://schemas.microsoft.com/office/powerpoint/2010/main" val="169978462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テーマ">
  <a:themeElements>
    <a:clrScheme name="Office テーマ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テーマ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テーマ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テーマ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游ゴシック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游ゴシック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574</TotalTime>
  <Words>2498</Words>
  <Application>Microsoft Office PowerPoint</Application>
  <PresentationFormat>A4 210 x 297 mm</PresentationFormat>
  <Paragraphs>1124</Paragraphs>
  <Slides>17</Slides>
  <Notes>0</Notes>
  <HiddenSlides>0</HiddenSlides>
  <MMClips>0</MMClips>
  <ScaleCrop>false</ScaleCrop>
  <HeadingPairs>
    <vt:vector size="6" baseType="variant">
      <vt:variant>
        <vt:lpstr>使用されているフォント</vt:lpstr>
      </vt:variant>
      <vt:variant>
        <vt:i4>6</vt:i4>
      </vt:variant>
      <vt:variant>
        <vt:lpstr>テーマ</vt:lpstr>
      </vt:variant>
      <vt:variant>
        <vt:i4>1</vt:i4>
      </vt:variant>
      <vt:variant>
        <vt:lpstr>スライド タイトル</vt:lpstr>
      </vt:variant>
      <vt:variant>
        <vt:i4>17</vt:i4>
      </vt:variant>
    </vt:vector>
  </HeadingPairs>
  <TitlesOfParts>
    <vt:vector size="24" baseType="lpstr">
      <vt:lpstr>ＭＳ Ｐゴシック</vt:lpstr>
      <vt:lpstr>游ゴシック</vt:lpstr>
      <vt:lpstr>游ゴシック Light</vt:lpstr>
      <vt:lpstr>Arial</vt:lpstr>
      <vt:lpstr>Calibri</vt:lpstr>
      <vt:lpstr>Calibri Light</vt:lpstr>
      <vt:lpstr>Office テーマ</vt:lpstr>
      <vt:lpstr>PowerPoint プレゼンテーション</vt:lpstr>
      <vt:lpstr>PowerPoint プレゼンテーション</vt:lpstr>
      <vt:lpstr>PowerPoint プレゼンテーション</vt:lpstr>
      <vt:lpstr>PowerPoint プレゼンテーション</vt:lpstr>
      <vt:lpstr>PowerPoint プレゼンテーション</vt:lpstr>
      <vt:lpstr>PowerPoint プレゼンテーション</vt:lpstr>
      <vt:lpstr>PowerPoint プレゼンテーション</vt:lpstr>
      <vt:lpstr>PowerPoint プレゼンテーション</vt:lpstr>
      <vt:lpstr>PowerPoint プレゼンテーション</vt:lpstr>
      <vt:lpstr>PowerPoint プレゼンテーション</vt:lpstr>
      <vt:lpstr>PowerPoint プレゼンテーション</vt:lpstr>
      <vt:lpstr>PowerPoint プレゼンテーション</vt:lpstr>
      <vt:lpstr>PowerPoint プレゼンテーション</vt:lpstr>
      <vt:lpstr>PowerPoint プレゼンテーション</vt:lpstr>
      <vt:lpstr>PowerPoint プレゼンテーション</vt:lpstr>
      <vt:lpstr>PowerPoint プレゼンテーション</vt:lpstr>
      <vt:lpstr>PowerPoint プレゼンテーション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プレゼンテーション</dc:title>
  <dc:creator>相田 真</dc:creator>
  <cp:lastModifiedBy>鈴木昌大</cp:lastModifiedBy>
  <cp:revision>60</cp:revision>
  <dcterms:created xsi:type="dcterms:W3CDTF">2021-03-25T05:37:41Z</dcterms:created>
  <dcterms:modified xsi:type="dcterms:W3CDTF">2021-07-28T23:26:35Z</dcterms:modified>
</cp:coreProperties>
</file>